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0"/>
  </p:notesMasterIdLst>
  <p:handoutMasterIdLst>
    <p:handoutMasterId r:id="rId51"/>
  </p:handoutMasterIdLst>
  <p:sldIdLst>
    <p:sldId id="256" r:id="rId5"/>
    <p:sldId id="258" r:id="rId6"/>
    <p:sldId id="460" r:id="rId7"/>
    <p:sldId id="461" r:id="rId8"/>
    <p:sldId id="462" r:id="rId9"/>
    <p:sldId id="463" r:id="rId10"/>
    <p:sldId id="464" r:id="rId11"/>
    <p:sldId id="465" r:id="rId12"/>
    <p:sldId id="466" r:id="rId13"/>
    <p:sldId id="467" r:id="rId14"/>
    <p:sldId id="468" r:id="rId15"/>
    <p:sldId id="469" r:id="rId16"/>
    <p:sldId id="470" r:id="rId17"/>
    <p:sldId id="471" r:id="rId18"/>
    <p:sldId id="472" r:id="rId19"/>
    <p:sldId id="473" r:id="rId20"/>
    <p:sldId id="474" r:id="rId21"/>
    <p:sldId id="475" r:id="rId22"/>
    <p:sldId id="476" r:id="rId23"/>
    <p:sldId id="477" r:id="rId24"/>
    <p:sldId id="478" r:id="rId25"/>
    <p:sldId id="479" r:id="rId26"/>
    <p:sldId id="480" r:id="rId27"/>
    <p:sldId id="481" r:id="rId28"/>
    <p:sldId id="482" r:id="rId29"/>
    <p:sldId id="483" r:id="rId30"/>
    <p:sldId id="484" r:id="rId31"/>
    <p:sldId id="485" r:id="rId32"/>
    <p:sldId id="486" r:id="rId33"/>
    <p:sldId id="487" r:id="rId34"/>
    <p:sldId id="488" r:id="rId35"/>
    <p:sldId id="489" r:id="rId36"/>
    <p:sldId id="490" r:id="rId37"/>
    <p:sldId id="491" r:id="rId38"/>
    <p:sldId id="492" r:id="rId39"/>
    <p:sldId id="493" r:id="rId40"/>
    <p:sldId id="494" r:id="rId41"/>
    <p:sldId id="495" r:id="rId42"/>
    <p:sldId id="496" r:id="rId43"/>
    <p:sldId id="497" r:id="rId44"/>
    <p:sldId id="498" r:id="rId45"/>
    <p:sldId id="499" r:id="rId46"/>
    <p:sldId id="500" r:id="rId47"/>
    <p:sldId id="501" r:id="rId48"/>
    <p:sldId id="502" r:id="rId49"/>
  </p:sldIdLst>
  <p:sldSz cx="9144000" cy="6858000" type="screen4x3"/>
  <p:notesSz cx="9928225" cy="6797675"/>
  <p:custDataLst>
    <p:tags r:id="rId5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9"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14/01/2018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1/14/2018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743682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972495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5219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55593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94274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331987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231855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91916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184007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739882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215455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852552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5780317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633056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065701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61198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874696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01901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871662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383416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093277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620021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584699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9114362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7856168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0347426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6762884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5527057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0125917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21733820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6600056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8055769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284161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5854964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11625073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32604399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19043364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14340469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41203402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1625340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4052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71951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89404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696757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295794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7.xml"/><Relationship Id="rId3" Type="http://schemas.openxmlformats.org/officeDocument/2006/relationships/slide" Target="../slides/slide2.xml"/><Relationship Id="rId7" Type="http://schemas.openxmlformats.org/officeDocument/2006/relationships/slide" Target="../slides/slide21.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36.xml"/><Relationship Id="rId10" Type="http://schemas.openxmlformats.org/officeDocument/2006/relationships/slide" Target="../slides/slide34.xml"/><Relationship Id="rId4" Type="http://schemas.openxmlformats.org/officeDocument/2006/relationships/image" Target="../media/image2.jpeg"/><Relationship Id="rId9" Type="http://schemas.openxmlformats.org/officeDocument/2006/relationships/slide" Target="../slides/slide3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5" y="44624"/>
            <a:ext cx="7653891" cy="576064"/>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934781" y="692696"/>
            <a:ext cx="6018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Analysis</a:t>
            </a:r>
            <a:endParaRPr lang="en-GB" sz="1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66019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Grading</a:t>
            </a:r>
            <a:endParaRPr lang="en-GB" sz="1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4"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5" action="ppaction://hlinksldjump"/>
          </p:cNvPr>
          <p:cNvSpPr/>
          <p:nvPr userDrawn="1"/>
        </p:nvSpPr>
        <p:spPr>
          <a:xfrm>
            <a:off x="5976969" y="692696"/>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Exam Question</a:t>
            </a:r>
            <a:endParaRPr lang="en-GB" sz="140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1571832" y="692696"/>
            <a:ext cx="54062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Design</a:t>
            </a:r>
            <a:endParaRPr lang="en-GB" sz="140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2147647" y="692696"/>
            <a:ext cx="86948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Development</a:t>
            </a:r>
            <a:endParaRPr lang="en-GB" sz="140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3052318" y="692696"/>
            <a:ext cx="108550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Implementation</a:t>
            </a:r>
            <a:endParaRPr lang="en-GB" sz="1400" b="1" dirty="0">
              <a:latin typeface="Arial" panose="020B0604020202020204" pitchFamily="34" charset="0"/>
              <a:cs typeface="Arial" panose="020B0604020202020204" pitchFamily="34" charset="0"/>
            </a:endParaRPr>
          </a:p>
        </p:txBody>
      </p:sp>
      <p:sp>
        <p:nvSpPr>
          <p:cNvPr id="19" name="Round Same Side Corner Rectangle 18">
            <a:hlinkClick r:id="rId9" action="ppaction://hlinksldjump"/>
          </p:cNvPr>
          <p:cNvSpPr/>
          <p:nvPr userDrawn="1"/>
        </p:nvSpPr>
        <p:spPr>
          <a:xfrm>
            <a:off x="4173013" y="692696"/>
            <a:ext cx="9877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Documentation</a:t>
            </a:r>
            <a:endParaRPr lang="en-GB" sz="1400" b="1" dirty="0">
              <a:latin typeface="Arial" panose="020B0604020202020204" pitchFamily="34" charset="0"/>
              <a:cs typeface="Arial" panose="020B0604020202020204" pitchFamily="34" charset="0"/>
            </a:endParaRPr>
          </a:p>
        </p:txBody>
      </p:sp>
      <p:sp>
        <p:nvSpPr>
          <p:cNvPr id="20" name="Round Same Side Corner Rectangle 19">
            <a:hlinkClick r:id="rId10" action="ppaction://hlinksldjump"/>
          </p:cNvPr>
          <p:cNvSpPr/>
          <p:nvPr userDrawn="1"/>
        </p:nvSpPr>
        <p:spPr>
          <a:xfrm>
            <a:off x="5195902" y="692696"/>
            <a:ext cx="74587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Evaluation</a:t>
            </a:r>
            <a:endParaRPr lang="en-GB" sz="1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2.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2.gi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Chapter%2007/Exercise%207c%20-%20Testing%20Strategie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Chapter%2007/Unit%2007%20-%20Past%20Exam%20Paper%20Questions.docx"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hyperlink" Target="Chapter%2007/Unit%2007%20-%20Past%20Exam%20Paper%20Questions.docx" TargetMode="Externa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Chapter%2007/Unit%2007%20-%20Past%20Exam%20Paper%20Questions.docx"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hyperlink" Target="Chapter%2007/Unit%2007%20-%20Past%20Exam%20Paper%20Questions.docx" TargetMode="Externa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Chapter%2007/Unit%2007%20-%20Past%20Exam%20Paper%20Questions.docx"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hyperlink" Target="Chapter%2007/Unit%2007%20-%20Past%20Exam%20Paper%20Questions.docx" TargetMode="Externa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Chapter%2007/Unit%2007%20-%20Past%20Exam%20Paper%20Questions.docx"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Chapter%2007/Unit%2007%20-%20Past%20Exam%20Paper%20Questions.docx"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hyperlink" Target="Chapter%2007/Unit%2007%20-%20Past%20Exam%20Paper%20Questions.docx" TargetMode="External"/><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Chapter%2007/Unit%2007%20-%20Past%20Exam%20Paper%20Questions.docx" TargetMode="External"/><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 name="Rectangle 6"/>
          <p:cNvSpPr/>
          <p:nvPr/>
        </p:nvSpPr>
        <p:spPr>
          <a:xfrm>
            <a:off x="251520" y="260648"/>
            <a:ext cx="8496944" cy="21956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9" name="Picture 8" descr="111004 logo tbs rehab slogan and  hi def.jpg"/>
          <p:cNvPicPr/>
          <p:nvPr/>
        </p:nvPicPr>
        <p:blipFill>
          <a:blip r:embed="rId3" cstate="screen">
            <a:extLst>
              <a:ext uri="{28A0092B-C50C-407E-A947-70E740481C1C}">
                <a14:useLocalDpi xmlns:a14="http://schemas.microsoft.com/office/drawing/2010/main"/>
              </a:ext>
            </a:extLst>
          </a:blip>
          <a:stretch>
            <a:fillRect/>
          </a:stretch>
        </p:blipFill>
        <p:spPr>
          <a:xfrm>
            <a:off x="395536" y="548680"/>
            <a:ext cx="2507456" cy="1815872"/>
          </a:xfrm>
          <a:prstGeom prst="rect">
            <a:avLst/>
          </a:prstGeom>
        </p:spPr>
      </p:pic>
      <p:sp>
        <p:nvSpPr>
          <p:cNvPr id="3" name="Subtitle 2"/>
          <p:cNvSpPr>
            <a:spLocks noGrp="1"/>
          </p:cNvSpPr>
          <p:nvPr>
            <p:ph type="subTitle" idx="1"/>
          </p:nvPr>
        </p:nvSpPr>
        <p:spPr>
          <a:xfrm>
            <a:off x="251520" y="5517232"/>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7.1 – Systems Life Cycle</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TextBox 7"/>
          <p:cNvSpPr txBox="1"/>
          <p:nvPr/>
        </p:nvSpPr>
        <p:spPr>
          <a:xfrm>
            <a:off x="1475656" y="332656"/>
            <a:ext cx="7128792" cy="2123658"/>
          </a:xfrm>
          <a:prstGeom prst="rect">
            <a:avLst/>
          </a:prstGeom>
          <a:noFill/>
        </p:spPr>
        <p:txBody>
          <a:bodyPr wrap="square" rtlCol="0">
            <a:spAutoFit/>
          </a:bodyPr>
          <a:lstStyle/>
          <a:p>
            <a:pPr algn="r"/>
            <a:r>
              <a:rPr lang="en-GB" sz="2800" b="1" dirty="0" smtClean="0">
                <a:solidFill>
                  <a:schemeClr val="tx1">
                    <a:lumMod val="50000"/>
                    <a:lumOff val="50000"/>
                  </a:schemeClr>
                </a:solidFill>
              </a:rPr>
              <a:t>INFORMATION AND COMMUNICATION TECHNOLOGY– </a:t>
            </a:r>
            <a:r>
              <a:rPr lang="en-GB" sz="2800" b="1" dirty="0" err="1" smtClean="0">
                <a:solidFill>
                  <a:schemeClr val="tx1">
                    <a:lumMod val="50000"/>
                    <a:lumOff val="50000"/>
                  </a:schemeClr>
                </a:solidFill>
              </a:rPr>
              <a:t>iGCSE</a:t>
            </a:r>
            <a:r>
              <a:rPr lang="en-GB" sz="2800" b="1" dirty="0" smtClean="0">
                <a:solidFill>
                  <a:schemeClr val="tx1">
                    <a:lumMod val="50000"/>
                    <a:lumOff val="50000"/>
                  </a:schemeClr>
                </a:solidFill>
              </a:rPr>
              <a:t> </a:t>
            </a:r>
            <a:endParaRPr lang="en-GB" sz="2800" b="1" dirty="0">
              <a:solidFill>
                <a:schemeClr val="tx1">
                  <a:lumMod val="50000"/>
                  <a:lumOff val="50000"/>
                </a:schemeClr>
              </a:solidFill>
            </a:endParaRPr>
          </a:p>
          <a:p>
            <a:pPr algn="r"/>
            <a:r>
              <a:rPr lang="en-GB" sz="3600" b="1" dirty="0" smtClean="0">
                <a:solidFill>
                  <a:schemeClr val="tx1">
                    <a:lumMod val="50000"/>
                    <a:lumOff val="50000"/>
                  </a:schemeClr>
                </a:solidFill>
              </a:rPr>
              <a:t>2015-16</a:t>
            </a:r>
            <a:endParaRPr lang="en-GB" sz="4000" b="1" dirty="0" smtClean="0">
              <a:solidFill>
                <a:schemeClr val="tx1">
                  <a:lumMod val="50000"/>
                  <a:lumOff val="50000"/>
                </a:schemeClr>
              </a:solidFill>
            </a:endParaRPr>
          </a:p>
          <a:p>
            <a:pPr algn="r"/>
            <a:r>
              <a:rPr lang="en-GB" sz="4000" b="1" dirty="0" smtClean="0">
                <a:solidFill>
                  <a:schemeClr val="tx1">
                    <a:lumMod val="50000"/>
                    <a:lumOff val="50000"/>
                  </a:schemeClr>
                </a:solidFill>
              </a:rPr>
              <a:t>0417</a:t>
            </a:r>
            <a:endParaRPr lang="en-GB" sz="40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57914" y="2948756"/>
            <a:ext cx="3162558" cy="199241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55000"/>
                <a:satMod val="300000"/>
              </a:schemeClr>
            </a:gs>
            <a:gs pos="66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dirty="0" smtClean="0"/>
              <a:t>7.2 - Design</a:t>
            </a:r>
            <a:endParaRPr lang="en-GB"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617443615"/>
              </p:ext>
            </p:extLst>
          </p:nvPr>
        </p:nvGraphicFramePr>
        <p:xfrm>
          <a:off x="6858996" y="1124744"/>
          <a:ext cx="1925161" cy="5312456"/>
        </p:xfrm>
        <a:graphic>
          <a:graphicData uri="http://schemas.openxmlformats.org/drawingml/2006/table">
            <a:tbl>
              <a:tblPr firstRow="1" firstCol="1" lastRow="1" lastCol="1" bandRow="1" bandCol="1">
                <a:tableStyleId>{2D5ABB26-0587-4C30-8999-92F81FD0307C}</a:tableStyleId>
              </a:tblPr>
              <a:tblGrid>
                <a:gridCol w="1925161"/>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Kaizen System of continuous improvement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Why there is always change when things are fine as they are.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Built in obsolescence.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changes you have seen in operating systems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new technologies are on your phone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large a computer manual is for every software package.</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728192" cy="30703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08390" cy="120032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dirty="0" smtClean="0">
                <a:latin typeface="Calibri" panose="020F0502020204030204" pitchFamily="34" charset="0"/>
              </a:rPr>
              <a:t>Once the analysis has taken place and the systems analyst has some idea of the scale of the problem and what needs to be done, the next stage is to </a:t>
            </a:r>
            <a:r>
              <a:rPr lang="en-GB" b="1" dirty="0" smtClean="0">
                <a:latin typeface="Calibri" panose="020F0502020204030204" pitchFamily="34" charset="0"/>
              </a:rPr>
              <a:t>design</a:t>
            </a:r>
            <a:r>
              <a:rPr lang="en-GB" dirty="0" smtClean="0">
                <a:latin typeface="Calibri" panose="020F0502020204030204" pitchFamily="34" charset="0"/>
              </a:rPr>
              <a:t> the key parts of the recommended system. A list of the tasks is summarised below: </a:t>
            </a:r>
          </a:p>
        </p:txBody>
      </p:sp>
      <p:sp>
        <p:nvSpPr>
          <p:cNvPr id="2" name="TextBox 1"/>
          <p:cNvSpPr txBox="1"/>
          <p:nvPr/>
        </p:nvSpPr>
        <p:spPr>
          <a:xfrm>
            <a:off x="2040222" y="3240850"/>
            <a:ext cx="468052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Design outputs in the form if screen displays and printed reports</a:t>
            </a:r>
            <a:endParaRPr lang="en-GB" sz="1600" dirty="0"/>
          </a:p>
        </p:txBody>
      </p:sp>
      <p:sp>
        <p:nvSpPr>
          <p:cNvPr id="9" name="TextBox 8"/>
          <p:cNvSpPr txBox="1"/>
          <p:nvPr/>
        </p:nvSpPr>
        <p:spPr>
          <a:xfrm>
            <a:off x="2040222" y="2341622"/>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Design the data capture forms / input forms</a:t>
            </a:r>
            <a:endParaRPr lang="en-GB" sz="1600" dirty="0"/>
          </a:p>
        </p:txBody>
      </p:sp>
      <p:sp>
        <p:nvSpPr>
          <p:cNvPr id="10" name="TextBox 9"/>
          <p:cNvSpPr txBox="1"/>
          <p:nvPr/>
        </p:nvSpPr>
        <p:spPr>
          <a:xfrm>
            <a:off x="2040222" y="3897633"/>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Produce systems flowcharts and/or pseudo code</a:t>
            </a:r>
            <a:endParaRPr lang="en-GB" sz="1600" dirty="0"/>
          </a:p>
        </p:txBody>
      </p:sp>
      <p:sp>
        <p:nvSpPr>
          <p:cNvPr id="11" name="TextBox 10"/>
          <p:cNvSpPr txBox="1"/>
          <p:nvPr/>
        </p:nvSpPr>
        <p:spPr>
          <a:xfrm>
            <a:off x="2040222" y="4336359"/>
            <a:ext cx="468052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Select/design validation rules that need to be used</a:t>
            </a:r>
            <a:endParaRPr lang="en-GB" sz="1600" dirty="0"/>
          </a:p>
        </p:txBody>
      </p:sp>
      <p:sp>
        <p:nvSpPr>
          <p:cNvPr id="12" name="TextBox 11"/>
          <p:cNvSpPr txBox="1"/>
          <p:nvPr/>
        </p:nvSpPr>
        <p:spPr>
          <a:xfrm>
            <a:off x="2040222" y="5021306"/>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Design/agree on file structures</a:t>
            </a:r>
            <a:endParaRPr lang="en-GB" sz="1600" dirty="0"/>
          </a:p>
        </p:txBody>
      </p:sp>
      <p:sp>
        <p:nvSpPr>
          <p:cNvPr id="13" name="TextBox 12"/>
          <p:cNvSpPr txBox="1"/>
          <p:nvPr/>
        </p:nvSpPr>
        <p:spPr>
          <a:xfrm>
            <a:off x="2040222" y="5460032"/>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Produce any algorithms or program flowcharts</a:t>
            </a:r>
            <a:endParaRPr lang="en-GB" sz="1600" dirty="0"/>
          </a:p>
        </p:txBody>
      </p:sp>
      <p:cxnSp>
        <p:nvCxnSpPr>
          <p:cNvPr id="30" name="Straight Arrow Connector 29"/>
          <p:cNvCxnSpPr>
            <a:stCxn id="29" idx="0"/>
            <a:endCxn id="9" idx="1"/>
          </p:cNvCxnSpPr>
          <p:nvPr/>
        </p:nvCxnSpPr>
        <p:spPr>
          <a:xfrm flipV="1">
            <a:off x="935757" y="2510899"/>
            <a:ext cx="1104465" cy="163818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040222" y="2810545"/>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Design the screen layout</a:t>
            </a:r>
            <a:endParaRPr lang="en-GB" sz="1600" dirty="0"/>
          </a:p>
        </p:txBody>
      </p:sp>
      <p:sp>
        <p:nvSpPr>
          <p:cNvPr id="27" name="TextBox 26"/>
          <p:cNvSpPr txBox="1"/>
          <p:nvPr/>
        </p:nvSpPr>
        <p:spPr>
          <a:xfrm>
            <a:off x="2040222" y="5898758"/>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dirty="0" smtClean="0"/>
              <a:t>Design a testing strategy/plan</a:t>
            </a:r>
            <a:endParaRPr lang="en-GB" sz="1600" dirty="0"/>
          </a:p>
        </p:txBody>
      </p:sp>
      <p:sp>
        <p:nvSpPr>
          <p:cNvPr id="29" name="TextBox 28"/>
          <p:cNvSpPr txBox="1"/>
          <p:nvPr/>
        </p:nvSpPr>
        <p:spPr>
          <a:xfrm>
            <a:off x="395858" y="4149080"/>
            <a:ext cx="1079798" cy="338554"/>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600" b="1" dirty="0" smtClean="0"/>
              <a:t>Design</a:t>
            </a:r>
            <a:endParaRPr lang="en-GB" b="1" dirty="0"/>
          </a:p>
        </p:txBody>
      </p:sp>
      <p:cxnSp>
        <p:nvCxnSpPr>
          <p:cNvPr id="21" name="Straight Arrow Connector 20"/>
          <p:cNvCxnSpPr>
            <a:stCxn id="29" idx="0"/>
            <a:endCxn id="26" idx="1"/>
          </p:cNvCxnSpPr>
          <p:nvPr/>
        </p:nvCxnSpPr>
        <p:spPr>
          <a:xfrm flipV="1">
            <a:off x="935757" y="2979822"/>
            <a:ext cx="1104465" cy="116925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9" idx="0"/>
            <a:endCxn id="2" idx="1"/>
          </p:cNvCxnSpPr>
          <p:nvPr/>
        </p:nvCxnSpPr>
        <p:spPr>
          <a:xfrm flipV="1">
            <a:off x="935757" y="3533238"/>
            <a:ext cx="1104465" cy="61584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9" idx="3"/>
            <a:endCxn id="10" idx="1"/>
          </p:cNvCxnSpPr>
          <p:nvPr/>
        </p:nvCxnSpPr>
        <p:spPr>
          <a:xfrm flipV="1">
            <a:off x="1475656" y="4066910"/>
            <a:ext cx="564566" cy="25144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9" idx="3"/>
            <a:endCxn id="11" idx="1"/>
          </p:cNvCxnSpPr>
          <p:nvPr/>
        </p:nvCxnSpPr>
        <p:spPr>
          <a:xfrm>
            <a:off x="1475656" y="4318357"/>
            <a:ext cx="564566" cy="31039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9" idx="2"/>
            <a:endCxn id="12" idx="1"/>
          </p:cNvCxnSpPr>
          <p:nvPr/>
        </p:nvCxnSpPr>
        <p:spPr>
          <a:xfrm>
            <a:off x="935757" y="4487634"/>
            <a:ext cx="1104465" cy="70294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9" idx="2"/>
            <a:endCxn id="13" idx="1"/>
          </p:cNvCxnSpPr>
          <p:nvPr/>
        </p:nvCxnSpPr>
        <p:spPr>
          <a:xfrm>
            <a:off x="935757" y="4487634"/>
            <a:ext cx="1104465" cy="114167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9" idx="2"/>
            <a:endCxn id="27" idx="1"/>
          </p:cNvCxnSpPr>
          <p:nvPr/>
        </p:nvCxnSpPr>
        <p:spPr>
          <a:xfrm>
            <a:off x="935757" y="4487634"/>
            <a:ext cx="1104465" cy="158040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51520" y="6309320"/>
            <a:ext cx="3528070" cy="338554"/>
          </a:xfrm>
          <a:prstGeom prst="rect">
            <a:avLst/>
          </a:prstGeom>
          <a:noFill/>
        </p:spPr>
        <p:txBody>
          <a:bodyPr wrap="square" rtlCol="0">
            <a:spAutoFit/>
          </a:bodyPr>
          <a:lstStyle/>
          <a:p>
            <a:r>
              <a:rPr lang="en-US" sz="1600" b="1" dirty="0" smtClean="0"/>
              <a:t>Figure 7.5 – </a:t>
            </a:r>
            <a:r>
              <a:rPr lang="en-US" sz="1600" dirty="0" smtClean="0"/>
              <a:t>Design Stage tasks</a:t>
            </a:r>
            <a:endParaRPr lang="en-GB" sz="1600" b="1" dirty="0"/>
          </a:p>
        </p:txBody>
      </p:sp>
      <p:sp>
        <p:nvSpPr>
          <p:cNvPr id="36" name="Round Same Side Corner Rectangle 35">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134</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357904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55000"/>
                <a:satMod val="300000"/>
              </a:schemeClr>
            </a:gs>
            <a:gs pos="66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dirty="0" smtClean="0"/>
              <a:t>7.2.1 – Data Capture Forms</a:t>
            </a:r>
            <a:endParaRPr lang="en-GB" b="1" dirty="0" smtClean="0"/>
          </a:p>
        </p:txBody>
      </p:sp>
      <p:sp>
        <p:nvSpPr>
          <p:cNvPr id="8" name="Rectangle 7"/>
          <p:cNvSpPr/>
          <p:nvPr/>
        </p:nvSpPr>
        <p:spPr>
          <a:xfrm>
            <a:off x="323528" y="1134611"/>
            <a:ext cx="8496622" cy="366254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600" dirty="0" smtClean="0">
                <a:latin typeface="Calibri" panose="020F0502020204030204" pitchFamily="34" charset="0"/>
              </a:rPr>
              <a:t>These forms allow the data to be input into the system. They will either be paper-based or electronic-based depending on the application.</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Paper based forms need to:</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Have a heading to make the purpose of the form clear</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it clear to the person filling ion the form where they must place their answers</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use of text boxes, which will limit the amount of information collected</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use of character boxes for data such as surnames, </a:t>
            </a:r>
            <a:r>
              <a:rPr lang="en-US" sz="1600" dirty="0">
                <a:latin typeface="Calibri" panose="020F0502020204030204" pitchFamily="34" charset="0"/>
              </a:rPr>
              <a:t>t</a:t>
            </a:r>
            <a:r>
              <a:rPr lang="en-US" sz="1600" dirty="0" smtClean="0">
                <a:latin typeface="Calibri" panose="020F0502020204030204" pitchFamily="34" charset="0"/>
              </a:rPr>
              <a:t>elephone numbers etc. (each box allows one character only)</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use of printed text boxes to allow for easy input of items such as sate of birth</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use of tick boxes to make choices easier (such as sex – male or female)</a:t>
            </a:r>
          </a:p>
          <a:p>
            <a:pPr marL="519113" indent="-231775">
              <a:buClr>
                <a:srgbClr val="00B050"/>
              </a:buClr>
              <a:buFont typeface="Arial" panose="020B0604020202020204" pitchFamily="34" charset="0"/>
              <a:buChar char="•"/>
            </a:pPr>
            <a:r>
              <a:rPr lang="en-US" sz="1600" dirty="0" smtClean="0">
                <a:latin typeface="Calibri" panose="020F0502020204030204" pitchFamily="34" charset="0"/>
              </a:rPr>
              <a:t>Make sure there is sufficient space to write answers</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Use clear fonts and clear text </a:t>
            </a:r>
            <a:r>
              <a:rPr lang="en-US" sz="1600" dirty="0" err="1" smtClean="0">
                <a:latin typeface="Calibri" panose="020F0502020204030204" pitchFamily="34" charset="0"/>
              </a:rPr>
              <a:t>colours</a:t>
            </a:r>
            <a:r>
              <a:rPr lang="en-US" sz="1600" dirty="0" smtClean="0">
                <a:latin typeface="Calibri" panose="020F0502020204030204" pitchFamily="34" charset="0"/>
              </a:rPr>
              <a:t> to ensure the form is easy to read.</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Figure 7.6 shows a typical example, which allows data about a car for sale to be manually completed for later input into a computer database.</a:t>
            </a:r>
            <a:endParaRPr lang="en-GB" sz="1600" dirty="0" smtClean="0">
              <a:latin typeface="Calibri" panose="020F0502020204030204" pitchFamily="34" charset="0"/>
            </a:endParaRPr>
          </a:p>
        </p:txBody>
      </p:sp>
      <p:sp>
        <p:nvSpPr>
          <p:cNvPr id="36" name="Round Same Side Corner Rectangle 35">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134</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3851920" y="4581128"/>
            <a:ext cx="2376264" cy="369332"/>
          </a:xfrm>
          <a:prstGeom prst="rect">
            <a:avLst/>
          </a:prstGeom>
          <a:noFill/>
        </p:spPr>
        <p:txBody>
          <a:bodyPr wrap="square" rtlCol="0">
            <a:spAutoFit/>
          </a:bodyPr>
          <a:lstStyle/>
          <a:p>
            <a:r>
              <a:rPr lang="en-US" dirty="0" smtClean="0">
                <a:sym typeface="Wingdings 2" panose="05020102010507070707" pitchFamily="18" charset="2"/>
              </a:rPr>
              <a:t></a:t>
            </a:r>
            <a:r>
              <a:rPr lang="en-US" b="1" i="1" dirty="0" smtClean="0">
                <a:solidFill>
                  <a:schemeClr val="tx2">
                    <a:lumMod val="75000"/>
                  </a:schemeClr>
                </a:solidFill>
              </a:rPr>
              <a:t>Hodder Car Sales</a:t>
            </a:r>
            <a:endParaRPr lang="en-GB" b="1" i="1" dirty="0">
              <a:solidFill>
                <a:schemeClr val="tx2">
                  <a:lumMod val="75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508705483"/>
              </p:ext>
            </p:extLst>
          </p:nvPr>
        </p:nvGraphicFramePr>
        <p:xfrm>
          <a:off x="2915816" y="4941168"/>
          <a:ext cx="5256587" cy="1661160"/>
        </p:xfrm>
        <a:graphic>
          <a:graphicData uri="http://schemas.openxmlformats.org/drawingml/2006/table">
            <a:tbl>
              <a:tblPr firstRow="1" bandRow="1">
                <a:tableStyleId>{5C22544A-7EE6-4342-B048-85BDC9FD1C3A}</a:tableStyleId>
              </a:tblPr>
              <a:tblGrid>
                <a:gridCol w="307279"/>
                <a:gridCol w="307279"/>
                <a:gridCol w="307279"/>
                <a:gridCol w="307279"/>
                <a:gridCol w="307279"/>
                <a:gridCol w="307279"/>
                <a:gridCol w="307279"/>
                <a:gridCol w="307279"/>
                <a:gridCol w="340123"/>
                <a:gridCol w="307279"/>
                <a:gridCol w="307279"/>
                <a:gridCol w="307279"/>
                <a:gridCol w="307279"/>
                <a:gridCol w="307279"/>
                <a:gridCol w="307279"/>
                <a:gridCol w="307279"/>
                <a:gridCol w="307279"/>
              </a:tblGrid>
              <a:tr h="226311">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26311">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26311">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6311">
                <a:tc>
                  <a:txBody>
                    <a:bodyPr/>
                    <a:lstStyle/>
                    <a:p>
                      <a:r>
                        <a:rPr lang="en-US" sz="1100" dirty="0" smtClean="0"/>
                        <a:t>d</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d</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m</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m</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y</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y</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t>y</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100" dirty="0" smtClean="0"/>
                        <a:t>y</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26311">
                <a:tc>
                  <a:txBody>
                    <a:bodyPr/>
                    <a:lstStyle/>
                    <a:p>
                      <a:r>
                        <a:rPr lang="en-US" sz="1100" dirty="0" smtClean="0"/>
                        <a:t>$</a:t>
                      </a:r>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26311">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26311">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TextBox 6"/>
          <p:cNvSpPr txBox="1"/>
          <p:nvPr/>
        </p:nvSpPr>
        <p:spPr>
          <a:xfrm>
            <a:off x="827584" y="4881877"/>
            <a:ext cx="1976823" cy="1815882"/>
          </a:xfrm>
          <a:prstGeom prst="rect">
            <a:avLst/>
          </a:prstGeom>
          <a:noFill/>
        </p:spPr>
        <p:txBody>
          <a:bodyPr wrap="none" rtlCol="0">
            <a:spAutoFit/>
          </a:bodyPr>
          <a:lstStyle/>
          <a:p>
            <a:r>
              <a:rPr lang="en-US" sz="1600" dirty="0" smtClean="0"/>
              <a:t>Registration of car:</a:t>
            </a:r>
          </a:p>
          <a:p>
            <a:r>
              <a:rPr lang="en-US" sz="1600" dirty="0" smtClean="0"/>
              <a:t>Make of Car:</a:t>
            </a:r>
          </a:p>
          <a:p>
            <a:r>
              <a:rPr lang="en-US" sz="1600" dirty="0" smtClean="0"/>
              <a:t>Model of Car:</a:t>
            </a:r>
          </a:p>
          <a:p>
            <a:r>
              <a:rPr lang="en-US" sz="1600" dirty="0" smtClean="0"/>
              <a:t>Date first registered</a:t>
            </a:r>
          </a:p>
          <a:p>
            <a:r>
              <a:rPr lang="en-US" sz="1600" dirty="0" smtClean="0"/>
              <a:t>Price:</a:t>
            </a:r>
          </a:p>
          <a:p>
            <a:r>
              <a:rPr lang="en-US" sz="1600" dirty="0" smtClean="0"/>
              <a:t>New (tick box)</a:t>
            </a:r>
          </a:p>
          <a:p>
            <a:r>
              <a:rPr lang="en-US" sz="1600" dirty="0" smtClean="0"/>
              <a:t>Used (tick box)</a:t>
            </a:r>
            <a:endParaRPr lang="en-GB" sz="1600" dirty="0"/>
          </a:p>
        </p:txBody>
      </p:sp>
      <p:sp>
        <p:nvSpPr>
          <p:cNvPr id="14" name="TextBox 13"/>
          <p:cNvSpPr txBox="1"/>
          <p:nvPr/>
        </p:nvSpPr>
        <p:spPr>
          <a:xfrm>
            <a:off x="4666643" y="6300028"/>
            <a:ext cx="4225837" cy="338554"/>
          </a:xfrm>
          <a:prstGeom prst="rect">
            <a:avLst/>
          </a:prstGeom>
          <a:noFill/>
        </p:spPr>
        <p:txBody>
          <a:bodyPr wrap="none" rtlCol="0">
            <a:spAutoFit/>
          </a:bodyPr>
          <a:lstStyle/>
          <a:p>
            <a:r>
              <a:rPr lang="en-US" sz="1600" b="1" dirty="0" smtClean="0"/>
              <a:t>Figure 7.5 </a:t>
            </a:r>
            <a:r>
              <a:rPr lang="en-US" sz="1600" dirty="0" smtClean="0"/>
              <a:t>– Paper-based data capture form</a:t>
            </a:r>
            <a:endParaRPr lang="en-GB" sz="1600" dirty="0"/>
          </a:p>
        </p:txBody>
      </p:sp>
    </p:spTree>
    <p:extLst>
      <p:ext uri="{BB962C8B-B14F-4D97-AF65-F5344CB8AC3E}">
        <p14:creationId xmlns:p14="http://schemas.microsoft.com/office/powerpoint/2010/main" val="166621582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a:t>7.2.1 – Data Capture Forms</a:t>
            </a:r>
            <a:endParaRPr lang="en-GB" sz="4000" b="1" dirty="0" smtClean="0"/>
          </a:p>
        </p:txBody>
      </p:sp>
      <p:sp>
        <p:nvSpPr>
          <p:cNvPr id="8" name="Rectangle 7"/>
          <p:cNvSpPr/>
          <p:nvPr/>
        </p:nvSpPr>
        <p:spPr>
          <a:xfrm>
            <a:off x="323849" y="1124744"/>
            <a:ext cx="8496623" cy="540763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570" dirty="0" smtClean="0">
                <a:latin typeface="Calibri" panose="020F0502020204030204" pitchFamily="34" charset="0"/>
              </a:rPr>
              <a:t>A computer-based data capture form is slightly different. These often have the following features:</a:t>
            </a:r>
          </a:p>
          <a:p>
            <a:pPr marL="568325" indent="-222250">
              <a:buClr>
                <a:srgbClr val="00B050"/>
              </a:buClr>
              <a:buFont typeface="Arial" panose="020B0604020202020204" pitchFamily="34" charset="0"/>
              <a:buChar char="•"/>
            </a:pPr>
            <a:r>
              <a:rPr lang="en-US" sz="1570" dirty="0" smtClean="0">
                <a:latin typeface="Calibri" panose="020F0502020204030204" pitchFamily="34" charset="0"/>
              </a:rPr>
              <a:t>Use of text boxes to capture key data clearly</a:t>
            </a:r>
          </a:p>
          <a:p>
            <a:pPr marL="568325" indent="-222250">
              <a:buClr>
                <a:srgbClr val="00B050"/>
              </a:buClr>
              <a:buFont typeface="Arial" panose="020B0604020202020204" pitchFamily="34" charset="0"/>
              <a:buChar char="•"/>
            </a:pPr>
            <a:r>
              <a:rPr lang="en-US" sz="1570" dirty="0" smtClean="0">
                <a:latin typeface="Calibri" panose="020F0502020204030204" pitchFamily="34" charset="0"/>
              </a:rPr>
              <a:t>Use of on-screen help when completing the form</a:t>
            </a:r>
          </a:p>
          <a:p>
            <a:pPr marL="568325" indent="-222250">
              <a:buClr>
                <a:srgbClr val="00B050"/>
              </a:buClr>
              <a:buFont typeface="Arial" panose="020B0604020202020204" pitchFamily="34" charset="0"/>
              <a:buChar char="•"/>
            </a:pPr>
            <a:r>
              <a:rPr lang="en-US" sz="1570" dirty="0">
                <a:latin typeface="Calibri" panose="020F0502020204030204" pitchFamily="34" charset="0"/>
              </a:rPr>
              <a:t>Use </a:t>
            </a:r>
            <a:r>
              <a:rPr lang="en-US" sz="1570" dirty="0" smtClean="0">
                <a:latin typeface="Calibri" panose="020F0502020204030204" pitchFamily="34" charset="0"/>
              </a:rPr>
              <a:t>of drop-down/combo boxes where there are limited choices</a:t>
            </a:r>
          </a:p>
          <a:p>
            <a:pPr marL="568325" indent="-222250">
              <a:buClr>
                <a:srgbClr val="00B050"/>
              </a:buClr>
              <a:buFont typeface="Arial" panose="020B0604020202020204" pitchFamily="34" charset="0"/>
              <a:buChar char="•"/>
            </a:pPr>
            <a:r>
              <a:rPr lang="en-US" sz="1570" dirty="0">
                <a:latin typeface="Calibri" panose="020F0502020204030204" pitchFamily="34" charset="0"/>
              </a:rPr>
              <a:t>Use </a:t>
            </a:r>
            <a:r>
              <a:rPr lang="en-US" sz="1570" dirty="0" smtClean="0">
                <a:latin typeface="Calibri" panose="020F0502020204030204" pitchFamily="34" charset="0"/>
              </a:rPr>
              <a:t>of radio buttons and tick boxes, requiring a single clock of a mouse to select</a:t>
            </a:r>
          </a:p>
          <a:p>
            <a:pPr marL="568325" indent="-222250">
              <a:buClr>
                <a:srgbClr val="00B050"/>
              </a:buClr>
              <a:buFont typeface="Arial" panose="020B0604020202020204" pitchFamily="34" charset="0"/>
              <a:buChar char="•"/>
            </a:pPr>
            <a:r>
              <a:rPr lang="en-US" sz="1570" dirty="0" smtClean="0">
                <a:latin typeface="Calibri" panose="020F0502020204030204" pitchFamily="34" charset="0"/>
              </a:rPr>
              <a:t>Automatic validation of data as it is entered</a:t>
            </a:r>
          </a:p>
          <a:p>
            <a:pPr marL="568325" indent="-222250">
              <a:buClr>
                <a:srgbClr val="00B050"/>
              </a:buClr>
              <a:buFont typeface="Arial" panose="020B0604020202020204" pitchFamily="34" charset="0"/>
              <a:buChar char="•"/>
            </a:pPr>
            <a:r>
              <a:rPr lang="en-US" sz="1570" dirty="0" smtClean="0">
                <a:latin typeface="Calibri" panose="020F0502020204030204" pitchFamily="34" charset="0"/>
              </a:rPr>
              <a:t>Control boxes (such as next form, clear entry, save etc.)</a:t>
            </a:r>
          </a:p>
          <a:p>
            <a:pPr marL="568325" indent="-222250">
              <a:buClr>
                <a:srgbClr val="00B050"/>
              </a:buClr>
              <a:buFont typeface="Arial" panose="020B0604020202020204" pitchFamily="34" charset="0"/>
              <a:buChar char="•"/>
            </a:pPr>
            <a:r>
              <a:rPr lang="en-US" sz="1570" dirty="0" smtClean="0">
                <a:latin typeface="Calibri" panose="020F0502020204030204" pitchFamily="34" charset="0"/>
              </a:rPr>
              <a:t>Double entry boxes (with verification rules) to check correctness of key data (for example, when keying in an email address)</a:t>
            </a:r>
          </a:p>
          <a:p>
            <a:pPr marL="342900" indent="-342900">
              <a:buClr>
                <a:srgbClr val="00B050"/>
              </a:buClr>
              <a:buFont typeface="Wingdings 3" panose="05040102010807070707" pitchFamily="18" charset="2"/>
              <a:buChar char=""/>
            </a:pPr>
            <a:r>
              <a:rPr lang="en-US" sz="1570" dirty="0" smtClean="0">
                <a:latin typeface="Calibri" panose="020F0502020204030204" pitchFamily="34" charset="0"/>
              </a:rPr>
              <a:t>In the Car Sales example on the previous slide, the following differences could be used with a computer-based data capture form:</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Registration number</a:t>
            </a:r>
            <a:r>
              <a:rPr lang="en-US" sz="1570" dirty="0" smtClean="0">
                <a:latin typeface="Calibri" panose="020F0502020204030204" pitchFamily="34" charset="0"/>
              </a:rPr>
              <a:t>: same as paper-based forms</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Make of car: </a:t>
            </a:r>
            <a:r>
              <a:rPr lang="en-US" sz="1570" dirty="0" smtClean="0">
                <a:latin typeface="Calibri" panose="020F0502020204030204" pitchFamily="34" charset="0"/>
              </a:rPr>
              <a:t>make use of a drop-down box as there is a limited number of manufacturers</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Model of car:</a:t>
            </a:r>
            <a:r>
              <a:rPr lang="en-US" sz="1570" dirty="0" smtClean="0">
                <a:latin typeface="Calibri" panose="020F0502020204030204" pitchFamily="34" charset="0"/>
              </a:rPr>
              <a:t> </a:t>
            </a:r>
            <a:r>
              <a:rPr lang="en-US" sz="1570" dirty="0">
                <a:latin typeface="Calibri" panose="020F0502020204030204" pitchFamily="34" charset="0"/>
              </a:rPr>
              <a:t>same as paper-based forms</a:t>
            </a:r>
            <a:endParaRPr lang="en-US" sz="1570" dirty="0" smtClean="0">
              <a:latin typeface="Calibri" panose="020F0502020204030204" pitchFamily="34" charset="0"/>
            </a:endParaRP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Date first registered</a:t>
            </a:r>
            <a:r>
              <a:rPr lang="en-US" sz="1570" dirty="0" smtClean="0">
                <a:latin typeface="Calibri" panose="020F0502020204030204" pitchFamily="34" charset="0"/>
              </a:rPr>
              <a:t>: use of drop-down boxes for day, month and year</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Price</a:t>
            </a:r>
            <a:r>
              <a:rPr lang="en-US" sz="1570" dirty="0" smtClean="0">
                <a:latin typeface="Calibri" panose="020F0502020204030204" pitchFamily="34" charset="0"/>
              </a:rPr>
              <a:t>: use boxes as shown but include a validation check</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New or used</a:t>
            </a:r>
            <a:r>
              <a:rPr lang="en-US" sz="1570" dirty="0" smtClean="0">
                <a:latin typeface="Calibri" panose="020F0502020204030204" pitchFamily="34" charset="0"/>
              </a:rPr>
              <a:t>: use of tick boxes or radio button to indicate option</a:t>
            </a:r>
          </a:p>
          <a:p>
            <a:pPr marL="568325" indent="-222250">
              <a:buClr>
                <a:srgbClr val="00B050"/>
              </a:buClr>
              <a:buFont typeface="Arial" panose="020B0604020202020204" pitchFamily="34" charset="0"/>
              <a:buChar char="•"/>
            </a:pPr>
            <a:r>
              <a:rPr lang="en-US" sz="1570" b="1" dirty="0" smtClean="0">
                <a:latin typeface="Calibri" panose="020F0502020204030204" pitchFamily="34" charset="0"/>
              </a:rPr>
              <a:t>Other features</a:t>
            </a:r>
            <a:r>
              <a:rPr lang="en-US" sz="1570" dirty="0" smtClean="0">
                <a:latin typeface="Calibri" panose="020F0502020204030204" pitchFamily="34" charset="0"/>
              </a:rPr>
              <a:t>: a back and forward button (to complete details of all cars) and a save button when the form is complete for each car</a:t>
            </a:r>
          </a:p>
          <a:p>
            <a:pPr>
              <a:buClr>
                <a:srgbClr val="00B050"/>
              </a:buClr>
            </a:pPr>
            <a:r>
              <a:rPr lang="en-US" sz="1570" b="1" dirty="0" smtClean="0">
                <a:solidFill>
                  <a:srgbClr val="FF0000"/>
                </a:solidFill>
                <a:latin typeface="Calibri" panose="020F0502020204030204" pitchFamily="34" charset="0"/>
              </a:rPr>
              <a:t>Exercise 7B </a:t>
            </a:r>
            <a:r>
              <a:rPr lang="en-US" sz="1570" dirty="0" smtClean="0">
                <a:solidFill>
                  <a:srgbClr val="FF0000"/>
                </a:solidFill>
                <a:latin typeface="Calibri" panose="020F0502020204030204" pitchFamily="34" charset="0"/>
              </a:rPr>
              <a:t>– Design a computer-based capture form using the fields given above: Remember that it has to be completed online, so it should contain radio buttons, drop down boxes and so on. It should look a little different to the paper-based form in Figure 7.6.</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134</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781146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3200" dirty="0" smtClean="0"/>
              <a:t>7.2.2 </a:t>
            </a:r>
            <a:r>
              <a:rPr lang="en-GB" sz="3200" dirty="0"/>
              <a:t>– </a:t>
            </a:r>
            <a:r>
              <a:rPr lang="en-GB" sz="3200" dirty="0" smtClean="0"/>
              <a:t>Screen Display and Printed Reports</a:t>
            </a:r>
            <a:endParaRPr lang="en-GB" sz="3200" b="1" dirty="0" smtClean="0"/>
          </a:p>
        </p:txBody>
      </p:sp>
      <p:sp>
        <p:nvSpPr>
          <p:cNvPr id="8" name="Rectangle 7"/>
          <p:cNvSpPr/>
          <p:nvPr/>
        </p:nvSpPr>
        <p:spPr>
          <a:xfrm>
            <a:off x="323849" y="1124744"/>
            <a:ext cx="8496623" cy="218521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00" dirty="0"/>
              <a:t>The output from any systems needs careful consideration since this is part of any user interface and is also the result of some form of processing. Screen outputs should be designed:</a:t>
            </a:r>
          </a:p>
          <a:p>
            <a:pPr marL="568325" indent="-222250">
              <a:buClr>
                <a:srgbClr val="00B050"/>
              </a:buClr>
              <a:buFont typeface="Arial" panose="020B0604020202020204" pitchFamily="34" charset="0"/>
              <a:buChar char="•"/>
            </a:pPr>
            <a:r>
              <a:rPr lang="en-US" sz="1700" dirty="0"/>
              <a:t>To make sure the size of all the output fields are correct</a:t>
            </a:r>
          </a:p>
          <a:p>
            <a:pPr marL="568325" indent="-222250">
              <a:buClr>
                <a:srgbClr val="00B050"/>
              </a:buClr>
              <a:buFont typeface="Arial" panose="020B0604020202020204" pitchFamily="34" charset="0"/>
              <a:buChar char="•"/>
            </a:pPr>
            <a:r>
              <a:rPr lang="en-US" sz="1700" dirty="0"/>
              <a:t>So that any instructions /descriptions are clear</a:t>
            </a:r>
          </a:p>
          <a:p>
            <a:pPr marL="568325" indent="-222250">
              <a:buClr>
                <a:srgbClr val="00B050"/>
              </a:buClr>
              <a:buFont typeface="Arial" panose="020B0604020202020204" pitchFamily="34" charset="0"/>
              <a:buChar char="•"/>
            </a:pPr>
            <a:r>
              <a:rPr lang="en-US" sz="1700" dirty="0"/>
              <a:t>So that the full screen is utilized (avoiding large areas of ‘nothing’)</a:t>
            </a:r>
          </a:p>
          <a:p>
            <a:pPr marL="568325" indent="-222250">
              <a:buClr>
                <a:srgbClr val="00B050"/>
              </a:buClr>
              <a:buFont typeface="Arial" panose="020B0604020202020204" pitchFamily="34" charset="0"/>
              <a:buChar char="•"/>
            </a:pPr>
            <a:r>
              <a:rPr lang="en-US" sz="1700" dirty="0"/>
              <a:t>So that </a:t>
            </a:r>
            <a:r>
              <a:rPr lang="en-US" sz="1700" dirty="0" err="1"/>
              <a:t>colours</a:t>
            </a:r>
            <a:r>
              <a:rPr lang="en-US" sz="1700" dirty="0"/>
              <a:t> and fonts (size and </a:t>
            </a:r>
            <a:r>
              <a:rPr lang="en-US" sz="1700" dirty="0" smtClean="0"/>
              <a:t/>
            </a:r>
            <a:br>
              <a:rPr lang="en-US" sz="1700" dirty="0" smtClean="0"/>
            </a:br>
            <a:r>
              <a:rPr lang="en-US" sz="1700" dirty="0" smtClean="0"/>
              <a:t>type</a:t>
            </a:r>
            <a:r>
              <a:rPr lang="en-US" sz="1700" dirty="0"/>
              <a:t>) </a:t>
            </a:r>
            <a:r>
              <a:rPr lang="en-US" sz="1700" dirty="0" smtClean="0"/>
              <a:t>make </a:t>
            </a:r>
            <a:r>
              <a:rPr lang="en-US" sz="1700" dirty="0"/>
              <a:t>the output clear.</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135 </a:t>
            </a:r>
            <a:endParaRPr lang="en-GB" sz="1400" b="1" dirty="0">
              <a:latin typeface="Arial" panose="020B0604020202020204" pitchFamily="34" charset="0"/>
              <a:cs typeface="Arial" panose="020B0604020202020204" pitchFamily="34" charset="0"/>
            </a:endParaRPr>
          </a:p>
        </p:txBody>
      </p:sp>
      <p:sp>
        <p:nvSpPr>
          <p:cNvPr id="2" name="Rectangle 1"/>
          <p:cNvSpPr/>
          <p:nvPr/>
        </p:nvSpPr>
        <p:spPr>
          <a:xfrm>
            <a:off x="4860032" y="2780928"/>
            <a:ext cx="3930644" cy="38164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1309688" algn="l"/>
                <a:tab pos="1544638" algn="l"/>
              </a:tabLst>
            </a:pPr>
            <a:endParaRPr lang="en-US" sz="1600" dirty="0" smtClean="0">
              <a:latin typeface="Arial" panose="020B0604020202020204" pitchFamily="34" charset="0"/>
              <a:cs typeface="Arial" panose="020B0604020202020204" pitchFamily="34" charset="0"/>
            </a:endParaRPr>
          </a:p>
        </p:txBody>
      </p:sp>
      <p:sp>
        <p:nvSpPr>
          <p:cNvPr id="3" name="TextBox 2"/>
          <p:cNvSpPr txBox="1"/>
          <p:nvPr/>
        </p:nvSpPr>
        <p:spPr>
          <a:xfrm>
            <a:off x="5508104" y="2780928"/>
            <a:ext cx="2880320" cy="369332"/>
          </a:xfrm>
          <a:prstGeom prst="rect">
            <a:avLst/>
          </a:prstGeom>
          <a:noFill/>
        </p:spPr>
        <p:txBody>
          <a:bodyPr wrap="square" rtlCol="0">
            <a:spAutoFit/>
          </a:bodyPr>
          <a:lstStyle/>
          <a:p>
            <a:pPr algn="ctr"/>
            <a:r>
              <a:rPr lang="en-US" b="1" dirty="0" smtClean="0"/>
              <a:t>Details of Employees</a:t>
            </a:r>
            <a:endParaRPr lang="en-GB" b="1" dirty="0"/>
          </a:p>
        </p:txBody>
      </p:sp>
      <p:sp>
        <p:nvSpPr>
          <p:cNvPr id="4" name="Rectangle 3"/>
          <p:cNvSpPr/>
          <p:nvPr/>
        </p:nvSpPr>
        <p:spPr>
          <a:xfrm>
            <a:off x="4852817" y="3212976"/>
            <a:ext cx="3930644" cy="164683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860032" y="3284984"/>
            <a:ext cx="3816424" cy="2893100"/>
          </a:xfrm>
          <a:prstGeom prst="rect">
            <a:avLst/>
          </a:prstGeom>
          <a:noFill/>
        </p:spPr>
        <p:txBody>
          <a:bodyPr wrap="square" rtlCol="0">
            <a:spAutoFit/>
          </a:bodyPr>
          <a:lstStyle/>
          <a:p>
            <a:pPr>
              <a:tabLst>
                <a:tab pos="1309688" algn="l"/>
                <a:tab pos="1544638" algn="l"/>
              </a:tabLst>
            </a:pPr>
            <a:r>
              <a:rPr lang="en-US" sz="1600" b="1" dirty="0">
                <a:latin typeface="Arial" panose="020B0604020202020204" pitchFamily="34" charset="0"/>
                <a:cs typeface="Arial" panose="020B0604020202020204" pitchFamily="34" charset="0"/>
              </a:rPr>
              <a:t>Employee No	</a:t>
            </a:r>
            <a:r>
              <a:rPr lang="en-US" sz="1600" dirty="0">
                <a:latin typeface="Arial" panose="020B0604020202020204" pitchFamily="34" charset="0"/>
                <a:cs typeface="Arial" panose="020B0604020202020204" pitchFamily="34" charset="0"/>
              </a:rPr>
              <a:t>:	32110</a:t>
            </a:r>
          </a:p>
          <a:p>
            <a:pPr>
              <a:tabLst>
                <a:tab pos="1309688" algn="l"/>
                <a:tab pos="1544638" algn="l"/>
              </a:tabLst>
            </a:pPr>
            <a:r>
              <a:rPr lang="en-US" sz="1600" b="1" dirty="0">
                <a:latin typeface="Arial" panose="020B0604020202020204" pitchFamily="34" charset="0"/>
                <a:cs typeface="Arial" panose="020B0604020202020204" pitchFamily="34" charset="0"/>
              </a:rPr>
              <a:t>First name</a:t>
            </a:r>
            <a:r>
              <a:rPr lang="en-US" sz="1600" dirty="0">
                <a:latin typeface="Arial" panose="020B0604020202020204" pitchFamily="34" charset="0"/>
                <a:cs typeface="Arial" panose="020B0604020202020204" pitchFamily="34" charset="0"/>
              </a:rPr>
              <a:t>	:	Michael</a:t>
            </a:r>
          </a:p>
          <a:p>
            <a:pPr>
              <a:tabLst>
                <a:tab pos="1309688" algn="l"/>
                <a:tab pos="1544638" algn="l"/>
              </a:tabLst>
            </a:pPr>
            <a:r>
              <a:rPr lang="en-US" sz="1600" b="1" dirty="0">
                <a:latin typeface="Arial" panose="020B0604020202020204" pitchFamily="34" charset="0"/>
                <a:cs typeface="Arial" panose="020B0604020202020204" pitchFamily="34" charset="0"/>
              </a:rPr>
              <a:t>Last name</a:t>
            </a:r>
            <a:r>
              <a:rPr lang="en-US" sz="1600" dirty="0">
                <a:latin typeface="Arial" panose="020B0604020202020204" pitchFamily="34" charset="0"/>
                <a:cs typeface="Arial" panose="020B0604020202020204" pitchFamily="34" charset="0"/>
              </a:rPr>
              <a:t>	:	Pitt</a:t>
            </a:r>
          </a:p>
          <a:p>
            <a:pPr>
              <a:tabLst>
                <a:tab pos="1309688" algn="l"/>
                <a:tab pos="1544638" algn="l"/>
              </a:tabLst>
            </a:pPr>
            <a:r>
              <a:rPr lang="en-US" sz="1600" b="1" dirty="0">
                <a:latin typeface="Arial" panose="020B0604020202020204" pitchFamily="34" charset="0"/>
                <a:cs typeface="Arial" panose="020B0604020202020204" pitchFamily="34" charset="0"/>
              </a:rPr>
              <a:t>Sex</a:t>
            </a:r>
            <a:r>
              <a:rPr lang="en-US" sz="1600" dirty="0">
                <a:latin typeface="Arial" panose="020B0604020202020204" pitchFamily="34" charset="0"/>
                <a:cs typeface="Arial" panose="020B0604020202020204" pitchFamily="34" charset="0"/>
              </a:rPr>
              <a:t>	:	Male</a:t>
            </a:r>
          </a:p>
          <a:p>
            <a:pPr>
              <a:tabLst>
                <a:tab pos="1309688" algn="l"/>
                <a:tab pos="1544638" algn="l"/>
              </a:tabLst>
            </a:pPr>
            <a:r>
              <a:rPr lang="en-US" sz="1600" b="1" dirty="0">
                <a:latin typeface="Arial" panose="020B0604020202020204" pitchFamily="34" charset="0"/>
                <a:cs typeface="Arial" panose="020B0604020202020204" pitchFamily="34" charset="0"/>
              </a:rPr>
              <a:t>Date of Birth</a:t>
            </a:r>
            <a:r>
              <a:rPr lang="en-US" sz="1600" dirty="0">
                <a:latin typeface="Arial" panose="020B0604020202020204" pitchFamily="34" charset="0"/>
                <a:cs typeface="Arial" panose="020B0604020202020204" pitchFamily="34" charset="0"/>
              </a:rPr>
              <a:t>	:	08/10/1997</a:t>
            </a:r>
          </a:p>
          <a:p>
            <a:pPr>
              <a:tabLst>
                <a:tab pos="1309688" algn="l"/>
                <a:tab pos="1544638" algn="l"/>
              </a:tabLst>
            </a:pPr>
            <a:r>
              <a:rPr lang="en-US" sz="1600" b="1" dirty="0">
                <a:latin typeface="Arial" panose="020B0604020202020204" pitchFamily="34" charset="0"/>
                <a:cs typeface="Arial" panose="020B0604020202020204" pitchFamily="34" charset="0"/>
              </a:rPr>
              <a:t>Department</a:t>
            </a:r>
            <a:r>
              <a:rPr lang="en-US" sz="1600" dirty="0">
                <a:latin typeface="Arial" panose="020B0604020202020204" pitchFamily="34" charset="0"/>
                <a:cs typeface="Arial" panose="020B0604020202020204" pitchFamily="34" charset="0"/>
              </a:rPr>
              <a:t>	:	Sales</a:t>
            </a:r>
          </a:p>
          <a:p>
            <a:pPr>
              <a:tabLst>
                <a:tab pos="1309688" algn="l"/>
                <a:tab pos="1544638" algn="l"/>
              </a:tabLst>
            </a:pPr>
            <a:endParaRPr lang="en-US" sz="1600" dirty="0">
              <a:latin typeface="Arial" panose="020B0604020202020204" pitchFamily="34" charset="0"/>
              <a:cs typeface="Arial" panose="020B0604020202020204" pitchFamily="34" charset="0"/>
            </a:endParaRPr>
          </a:p>
          <a:p>
            <a:pPr marL="1544638" indent="-1544638">
              <a:tabLst>
                <a:tab pos="1433513" algn="l"/>
              </a:tabLst>
            </a:pPr>
            <a:r>
              <a:rPr lang="en-US" sz="1400" b="1" dirty="0">
                <a:latin typeface="Arial" panose="020B0604020202020204" pitchFamily="34" charset="0"/>
                <a:cs typeface="Arial" panose="020B0604020202020204" pitchFamily="34" charset="0"/>
              </a:rPr>
              <a:t>Additional notes</a:t>
            </a:r>
            <a:r>
              <a:rPr lang="en-US" sz="1400" dirty="0">
                <a:latin typeface="Arial" panose="020B0604020202020204" pitchFamily="34" charset="0"/>
                <a:cs typeface="Arial" panose="020B0604020202020204" pitchFamily="34" charset="0"/>
              </a:rPr>
              <a:t>	:	Has the highest sales success for 2015 and should be considered to join the training department</a:t>
            </a:r>
          </a:p>
        </p:txBody>
      </p:sp>
      <p:sp>
        <p:nvSpPr>
          <p:cNvPr id="6" name="TextBox 5"/>
          <p:cNvSpPr txBox="1"/>
          <p:nvPr/>
        </p:nvSpPr>
        <p:spPr>
          <a:xfrm>
            <a:off x="5148064" y="6186790"/>
            <a:ext cx="1368152" cy="338554"/>
          </a:xfrm>
          <a:prstGeom prst="rect">
            <a:avLst/>
          </a:prstGeom>
          <a:solidFill>
            <a:schemeClr val="accent1">
              <a:lumMod val="40000"/>
              <a:lumOff val="60000"/>
            </a:schemeClr>
          </a:solidFill>
          <a:ln w="31750">
            <a:solidFill>
              <a:schemeClr val="tx2">
                <a:lumMod val="75000"/>
              </a:schemeClr>
            </a:solidFill>
          </a:ln>
        </p:spPr>
        <p:txBody>
          <a:bodyPr wrap="square" rtlCol="0">
            <a:spAutoFit/>
          </a:bodyPr>
          <a:lstStyle/>
          <a:p>
            <a:pPr algn="ctr"/>
            <a:r>
              <a:rPr lang="en-US" sz="1600" dirty="0" smtClean="0"/>
              <a:t>Print record</a:t>
            </a:r>
            <a:endParaRPr lang="en-GB" sz="1600" dirty="0"/>
          </a:p>
        </p:txBody>
      </p:sp>
      <p:sp>
        <p:nvSpPr>
          <p:cNvPr id="10" name="TextBox 9"/>
          <p:cNvSpPr txBox="1"/>
          <p:nvPr/>
        </p:nvSpPr>
        <p:spPr>
          <a:xfrm>
            <a:off x="6991671" y="6187714"/>
            <a:ext cx="1368152" cy="338554"/>
          </a:xfrm>
          <a:prstGeom prst="rect">
            <a:avLst/>
          </a:prstGeom>
          <a:solidFill>
            <a:schemeClr val="accent1">
              <a:lumMod val="40000"/>
              <a:lumOff val="60000"/>
            </a:schemeClr>
          </a:solidFill>
          <a:ln w="31750">
            <a:solidFill>
              <a:schemeClr val="tx2">
                <a:lumMod val="75000"/>
              </a:schemeClr>
            </a:solidFill>
          </a:ln>
        </p:spPr>
        <p:txBody>
          <a:bodyPr wrap="square" rtlCol="0">
            <a:spAutoFit/>
          </a:bodyPr>
          <a:lstStyle/>
          <a:p>
            <a:pPr algn="ctr"/>
            <a:r>
              <a:rPr lang="en-US" sz="1600" dirty="0" smtClean="0"/>
              <a:t>Next record</a:t>
            </a:r>
            <a:endParaRPr lang="en-GB" sz="1600" dirty="0"/>
          </a:p>
        </p:txBody>
      </p:sp>
      <p:sp>
        <p:nvSpPr>
          <p:cNvPr id="7" name="TextBox 6"/>
          <p:cNvSpPr txBox="1"/>
          <p:nvPr/>
        </p:nvSpPr>
        <p:spPr>
          <a:xfrm>
            <a:off x="280442" y="3220521"/>
            <a:ext cx="4392167" cy="3493264"/>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If the output is on paper then consideration must also be given to the type of output. Items such as headers and footers, fitting the page correctly, whether it should be in </a:t>
            </a:r>
            <a:r>
              <a:rPr lang="en-US" sz="1700" dirty="0" err="1" smtClean="0"/>
              <a:t>colour</a:t>
            </a:r>
            <a:r>
              <a:rPr lang="en-US" sz="1700" dirty="0" smtClean="0"/>
              <a:t> etc. all have to be carefully planned.</a:t>
            </a:r>
          </a:p>
          <a:p>
            <a:pPr marL="285750" indent="-285750">
              <a:buClr>
                <a:srgbClr val="00B050"/>
              </a:buClr>
              <a:buFont typeface="Wingdings 3" panose="05040102010807070707" pitchFamily="18" charset="2"/>
              <a:buChar char=""/>
            </a:pPr>
            <a:r>
              <a:rPr lang="en-US" sz="1700" dirty="0" smtClean="0"/>
              <a:t>Reports (often the output from a database search) should clearly show all the fields that were included in the search criteria – output is usually in the form of a table (the example of Figure 7.8 outputs a list of all sales managers over the age of 40).</a:t>
            </a:r>
            <a:endParaRPr lang="en-GB" sz="1700"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5943" t="651" r="7058" b="19551"/>
          <a:stretch/>
        </p:blipFill>
        <p:spPr>
          <a:xfrm>
            <a:off x="7668344" y="3284984"/>
            <a:ext cx="1040999" cy="1521460"/>
          </a:xfrm>
          <a:prstGeom prst="rect">
            <a:avLst/>
          </a:prstGeom>
        </p:spPr>
      </p:pic>
    </p:spTree>
    <p:extLst>
      <p:ext uri="{BB962C8B-B14F-4D97-AF65-F5344CB8AC3E}">
        <p14:creationId xmlns:p14="http://schemas.microsoft.com/office/powerpoint/2010/main" val="421080463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3200" dirty="0"/>
              <a:t>7.2.2 – Screen Display and Printed Reports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856591452"/>
              </p:ext>
            </p:extLst>
          </p:nvPr>
        </p:nvGraphicFramePr>
        <p:xfrm>
          <a:off x="6858996" y="1124744"/>
          <a:ext cx="1925161" cy="5312456"/>
        </p:xfrm>
        <a:graphic>
          <a:graphicData uri="http://schemas.openxmlformats.org/drawingml/2006/table">
            <a:tbl>
              <a:tblPr firstRow="1" firstCol="1" lastRow="1" lastCol="1" bandRow="1" bandCol="1">
                <a:tableStyleId>{2D5ABB26-0587-4C30-8999-92F81FD0307C}</a:tableStyleId>
              </a:tblPr>
              <a:tblGrid>
                <a:gridCol w="1925161"/>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The different online forms you have filled in</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a Captcha</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The hardware device that scans printed reports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Application forms that go on for ages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protection software can be used to restrict or limit responses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made a webpage and used the form function to add in text fields, drop down boxes etc.</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84176"/>
            <a:ext cx="1728192" cy="30703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11485" y="3817864"/>
            <a:ext cx="6427445" cy="40011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b="1" dirty="0" smtClean="0">
                <a:latin typeface="Calibri" panose="020F0502020204030204" pitchFamily="34" charset="0"/>
              </a:rPr>
              <a:t>Figure 7.8 </a:t>
            </a:r>
            <a:r>
              <a:rPr lang="en-US" sz="2000" dirty="0" smtClean="0">
                <a:latin typeface="Calibri" panose="020F0502020204030204" pitchFamily="34" charset="0"/>
              </a:rPr>
              <a:t>– Report example</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136</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02486684"/>
              </p:ext>
            </p:extLst>
          </p:nvPr>
        </p:nvGraphicFramePr>
        <p:xfrm>
          <a:off x="331617" y="1184176"/>
          <a:ext cx="6419355" cy="2519680"/>
        </p:xfrm>
        <a:graphic>
          <a:graphicData uri="http://schemas.openxmlformats.org/drawingml/2006/table">
            <a:tbl>
              <a:tblPr firstRow="1" bandRow="1">
                <a:tableStyleId>{5C22544A-7EE6-4342-B048-85BDC9FD1C3A}</a:tableStyleId>
              </a:tblPr>
              <a:tblGrid>
                <a:gridCol w="1504079"/>
                <a:gridCol w="1152128"/>
                <a:gridCol w="1440160"/>
                <a:gridCol w="1224136"/>
                <a:gridCol w="1098852"/>
              </a:tblGrid>
              <a:tr h="370840">
                <a:tc>
                  <a:txBody>
                    <a:bodyPr/>
                    <a:lstStyle/>
                    <a:p>
                      <a:r>
                        <a:rPr lang="en-US" sz="1400" dirty="0" smtClean="0">
                          <a:latin typeface="Arial" panose="020B0604020202020204" pitchFamily="34" charset="0"/>
                          <a:cs typeface="Arial" panose="020B0604020202020204" pitchFamily="34" charset="0"/>
                        </a:rPr>
                        <a:t>Last Name</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First</a:t>
                      </a:r>
                      <a:r>
                        <a:rPr lang="en-US" sz="1400" baseline="0" dirty="0" smtClean="0">
                          <a:latin typeface="Arial" panose="020B0604020202020204" pitchFamily="34" charset="0"/>
                          <a:cs typeface="Arial" panose="020B0604020202020204" pitchFamily="34" charset="0"/>
                        </a:rPr>
                        <a:t> Names</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Job Title</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Business Phone</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Address</a:t>
                      </a:r>
                      <a:endParaRPr lang="en-GB" sz="1400" dirty="0">
                        <a:latin typeface="Arial" panose="020B0604020202020204" pitchFamily="34" charset="0"/>
                        <a:cs typeface="Arial" panose="020B0604020202020204" pitchFamily="34" charset="0"/>
                      </a:endParaRPr>
                    </a:p>
                  </a:txBody>
                  <a:tcPr/>
                </a:tc>
              </a:tr>
              <a:tr h="370840">
                <a:tc>
                  <a:txBody>
                    <a:bodyPr/>
                    <a:lstStyle/>
                    <a:p>
                      <a:r>
                        <a:rPr kumimoji="0" lang="en-GB" sz="1400" b="0" i="0" u="none" strike="noStrike" kern="1200" baseline="0" dirty="0" err="1" smtClean="0">
                          <a:solidFill>
                            <a:schemeClr val="dk1"/>
                          </a:solidFill>
                          <a:latin typeface="Arial" panose="020B0604020202020204" pitchFamily="34" charset="0"/>
                          <a:ea typeface="+mn-ea"/>
                          <a:cs typeface="Arial" panose="020B0604020202020204" pitchFamily="34" charset="0"/>
                        </a:rPr>
                        <a:t>Farahat</a:t>
                      </a:r>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	</a:t>
                      </a:r>
                    </a:p>
                  </a:txBody>
                  <a:tcPr/>
                </a:tc>
                <a:tc>
                  <a:txBody>
                    <a:bodyPr/>
                    <a:lstStyle/>
                    <a:p>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Adel </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Sales</a:t>
                      </a:r>
                      <a:r>
                        <a:rPr lang="en-US" sz="1400" baseline="0" dirty="0" smtClean="0">
                          <a:latin typeface="Arial" panose="020B0604020202020204" pitchFamily="34" charset="0"/>
                          <a:cs typeface="Arial" panose="020B0604020202020204" pitchFamily="34" charset="0"/>
                        </a:rPr>
                        <a:t> Manager</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001 234 567</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5</a:t>
                      </a:r>
                      <a:r>
                        <a:rPr lang="en-US" sz="1400" baseline="30000" dirty="0" smtClean="0">
                          <a:latin typeface="Arial" panose="020B0604020202020204" pitchFamily="34" charset="0"/>
                          <a:cs typeface="Arial" panose="020B0604020202020204" pitchFamily="34" charset="0"/>
                        </a:rPr>
                        <a:t>th</a:t>
                      </a:r>
                      <a:r>
                        <a:rPr lang="en-US" sz="1400" dirty="0" smtClean="0">
                          <a:latin typeface="Arial" panose="020B0604020202020204" pitchFamily="34" charset="0"/>
                          <a:cs typeface="Arial" panose="020B0604020202020204" pitchFamily="34" charset="0"/>
                        </a:rPr>
                        <a:t> Avenue</a:t>
                      </a:r>
                      <a:endParaRPr lang="en-GB" sz="1400" dirty="0">
                        <a:latin typeface="Arial" panose="020B0604020202020204" pitchFamily="34" charset="0"/>
                        <a:cs typeface="Arial" panose="020B0604020202020204" pitchFamily="34" charset="0"/>
                      </a:endParaRPr>
                    </a:p>
                  </a:txBody>
                  <a:tcPr/>
                </a:tc>
              </a:tr>
              <a:tr h="370840">
                <a:tc>
                  <a:txBody>
                    <a:bodyPr/>
                    <a:lstStyle/>
                    <a:p>
                      <a:r>
                        <a:rPr kumimoji="0" lang="en-GB" sz="1400" b="0" i="0" u="none" strike="noStrike" kern="1200" baseline="0" dirty="0" err="1" smtClean="0">
                          <a:solidFill>
                            <a:schemeClr val="dk1"/>
                          </a:solidFill>
                          <a:latin typeface="Arial" panose="020B0604020202020204" pitchFamily="34" charset="0"/>
                          <a:ea typeface="+mn-ea"/>
                          <a:cs typeface="Arial" panose="020B0604020202020204" pitchFamily="34" charset="0"/>
                        </a:rPr>
                        <a:t>Artima-patterson</a:t>
                      </a:r>
                      <a:endParaRPr lang="en-GB" sz="14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Cameron-lee </a:t>
                      </a:r>
                      <a:endParaRPr lang="en-GB" sz="1400" dirty="0" smtClean="0">
                        <a:latin typeface="Arial" panose="020B0604020202020204" pitchFamily="34" charset="0"/>
                        <a:cs typeface="Arial" panose="020B0604020202020204" pitchFamily="34" charset="0"/>
                      </a:endParaRPr>
                    </a:p>
                  </a:txBody>
                  <a:tcPr/>
                </a:tc>
                <a:tc>
                  <a:txBody>
                    <a:bodyPr/>
                    <a:lstStyle/>
                    <a:p>
                      <a:r>
                        <a:rPr lang="en-US" sz="1400" smtClean="0">
                          <a:latin typeface="Arial" panose="020B0604020202020204" pitchFamily="34" charset="0"/>
                          <a:cs typeface="Arial" panose="020B0604020202020204" pitchFamily="34" charset="0"/>
                        </a:rPr>
                        <a:t>Sales</a:t>
                      </a:r>
                      <a:r>
                        <a:rPr lang="en-US" sz="1400" baseline="0" smtClean="0">
                          <a:latin typeface="Arial" panose="020B0604020202020204" pitchFamily="34" charset="0"/>
                          <a:cs typeface="Arial" panose="020B0604020202020204" pitchFamily="34" charset="0"/>
                        </a:rPr>
                        <a:t> Manager</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001 234 334</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3</a:t>
                      </a:r>
                      <a:r>
                        <a:rPr lang="en-US" sz="1400" baseline="30000" dirty="0" smtClean="0">
                          <a:latin typeface="Arial" panose="020B0604020202020204" pitchFamily="34" charset="0"/>
                          <a:cs typeface="Arial" panose="020B0604020202020204" pitchFamily="34" charset="0"/>
                        </a:rPr>
                        <a:t>rd</a:t>
                      </a:r>
                      <a:r>
                        <a:rPr lang="en-US" sz="1400" dirty="0" smtClean="0">
                          <a:latin typeface="Arial" panose="020B0604020202020204" pitchFamily="34" charset="0"/>
                          <a:cs typeface="Arial" panose="020B0604020202020204" pitchFamily="34" charset="0"/>
                        </a:rPr>
                        <a:t> Avenue</a:t>
                      </a:r>
                      <a:endParaRPr lang="en-GB" sz="1400" dirty="0">
                        <a:latin typeface="Arial" panose="020B0604020202020204" pitchFamily="34" charset="0"/>
                        <a:cs typeface="Arial" panose="020B0604020202020204" pitchFamily="34" charset="0"/>
                      </a:endParaRPr>
                    </a:p>
                  </a:txBody>
                  <a:tcPr/>
                </a:tc>
              </a:tr>
              <a:tr h="370840">
                <a:tc>
                  <a:txBody>
                    <a:bodyPr/>
                    <a:lstStyle/>
                    <a:p>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Osama </a:t>
                      </a:r>
                      <a:endParaRPr lang="en-GB" sz="1400" dirty="0">
                        <a:latin typeface="Arial" panose="020B0604020202020204" pitchFamily="34" charset="0"/>
                        <a:cs typeface="Arial" panose="020B0604020202020204" pitchFamily="34" charset="0"/>
                      </a:endParaRPr>
                    </a:p>
                  </a:txBody>
                  <a:tcPr/>
                </a:tc>
                <a:tc>
                  <a:txBody>
                    <a:bodyPr/>
                    <a:lstStyle/>
                    <a:p>
                      <a:r>
                        <a:rPr kumimoji="0" lang="en-GB" sz="1400" b="0" i="0" u="none" strike="noStrike" kern="1200" baseline="0" dirty="0" err="1" smtClean="0">
                          <a:solidFill>
                            <a:schemeClr val="dk1"/>
                          </a:solidFill>
                          <a:latin typeface="Arial" panose="020B0604020202020204" pitchFamily="34" charset="0"/>
                          <a:ea typeface="+mn-ea"/>
                          <a:cs typeface="Arial" panose="020B0604020202020204" pitchFamily="34" charset="0"/>
                        </a:rPr>
                        <a:t>Habiba</a:t>
                      </a:r>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 </a:t>
                      </a:r>
                      <a:endParaRPr lang="en-GB" sz="1400" dirty="0">
                        <a:latin typeface="Arial" panose="020B0604020202020204" pitchFamily="34" charset="0"/>
                        <a:cs typeface="Arial" panose="020B0604020202020204" pitchFamily="34" charset="0"/>
                      </a:endParaRPr>
                    </a:p>
                  </a:txBody>
                  <a:tcPr/>
                </a:tc>
                <a:tc>
                  <a:txBody>
                    <a:bodyPr/>
                    <a:lstStyle/>
                    <a:p>
                      <a:r>
                        <a:rPr lang="en-US" sz="1400" smtClean="0">
                          <a:latin typeface="Arial" panose="020B0604020202020204" pitchFamily="34" charset="0"/>
                          <a:cs typeface="Arial" panose="020B0604020202020204" pitchFamily="34" charset="0"/>
                        </a:rPr>
                        <a:t>Sales</a:t>
                      </a:r>
                      <a:r>
                        <a:rPr lang="en-US" sz="1400" baseline="0" smtClean="0">
                          <a:latin typeface="Arial" panose="020B0604020202020204" pitchFamily="34" charset="0"/>
                          <a:cs typeface="Arial" panose="020B0604020202020204" pitchFamily="34" charset="0"/>
                        </a:rPr>
                        <a:t> Manager</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001 234 675</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1</a:t>
                      </a:r>
                      <a:r>
                        <a:rPr lang="en-US" sz="1400" baseline="30000" dirty="0" smtClean="0">
                          <a:latin typeface="Arial" panose="020B0604020202020204" pitchFamily="34" charset="0"/>
                          <a:cs typeface="Arial" panose="020B0604020202020204" pitchFamily="34" charset="0"/>
                        </a:rPr>
                        <a:t>st</a:t>
                      </a:r>
                      <a:r>
                        <a:rPr lang="en-US" sz="1400" dirty="0" smtClean="0">
                          <a:latin typeface="Arial" panose="020B0604020202020204" pitchFamily="34" charset="0"/>
                          <a:cs typeface="Arial" panose="020B0604020202020204" pitchFamily="34" charset="0"/>
                        </a:rPr>
                        <a:t> Avenue</a:t>
                      </a:r>
                      <a:endParaRPr lang="en-GB" sz="1400" dirty="0">
                        <a:latin typeface="Arial" panose="020B0604020202020204" pitchFamily="34" charset="0"/>
                        <a:cs typeface="Arial" panose="020B0604020202020204" pitchFamily="34" charset="0"/>
                      </a:endParaRPr>
                    </a:p>
                  </a:txBody>
                  <a:tcPr/>
                </a:tc>
              </a:tr>
              <a:tr h="370840">
                <a:tc>
                  <a:txBody>
                    <a:bodyPr/>
                    <a:lstStyle/>
                    <a:p>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Hassan Ali</a:t>
                      </a:r>
                      <a:endParaRPr lang="en-GB" sz="1400" dirty="0">
                        <a:latin typeface="Arial" panose="020B0604020202020204" pitchFamily="34" charset="0"/>
                        <a:cs typeface="Arial" panose="020B0604020202020204" pitchFamily="34" charset="0"/>
                      </a:endParaRPr>
                    </a:p>
                  </a:txBody>
                  <a:tcPr/>
                </a:tc>
                <a:tc>
                  <a:txBody>
                    <a:bodyPr/>
                    <a:lstStyle/>
                    <a:p>
                      <a:r>
                        <a:rPr kumimoji="0" lang="en-GB" sz="1400" b="0" i="0" u="none" strike="noStrike" kern="1200" baseline="0" dirty="0" err="1" smtClean="0">
                          <a:solidFill>
                            <a:schemeClr val="dk1"/>
                          </a:solidFill>
                          <a:latin typeface="Arial" panose="020B0604020202020204" pitchFamily="34" charset="0"/>
                          <a:ea typeface="+mn-ea"/>
                          <a:cs typeface="Arial" panose="020B0604020202020204" pitchFamily="34" charset="0"/>
                        </a:rPr>
                        <a:t>Kossay</a:t>
                      </a:r>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 </a:t>
                      </a:r>
                      <a:endParaRPr lang="en-GB" sz="1400" dirty="0">
                        <a:latin typeface="Arial" panose="020B0604020202020204" pitchFamily="34" charset="0"/>
                        <a:cs typeface="Arial" panose="020B0604020202020204" pitchFamily="34" charset="0"/>
                      </a:endParaRPr>
                    </a:p>
                  </a:txBody>
                  <a:tcPr/>
                </a:tc>
                <a:tc>
                  <a:txBody>
                    <a:bodyPr/>
                    <a:lstStyle/>
                    <a:p>
                      <a:r>
                        <a:rPr lang="en-US" sz="1400" smtClean="0">
                          <a:latin typeface="Arial" panose="020B0604020202020204" pitchFamily="34" charset="0"/>
                          <a:cs typeface="Arial" panose="020B0604020202020204" pitchFamily="34" charset="0"/>
                        </a:rPr>
                        <a:t>Sales</a:t>
                      </a:r>
                      <a:r>
                        <a:rPr lang="en-US" sz="1400" baseline="0" smtClean="0">
                          <a:latin typeface="Arial" panose="020B0604020202020204" pitchFamily="34" charset="0"/>
                          <a:cs typeface="Arial" panose="020B0604020202020204" pitchFamily="34" charset="0"/>
                        </a:rPr>
                        <a:t> Manager</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001 234 232</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4</a:t>
                      </a:r>
                      <a:r>
                        <a:rPr lang="en-US" sz="1400" baseline="30000" dirty="0" smtClean="0">
                          <a:latin typeface="Arial" panose="020B0604020202020204" pitchFamily="34" charset="0"/>
                          <a:cs typeface="Arial" panose="020B0604020202020204" pitchFamily="34" charset="0"/>
                        </a:rPr>
                        <a:t>th</a:t>
                      </a:r>
                      <a:r>
                        <a:rPr lang="en-US" sz="1400" dirty="0" smtClean="0">
                          <a:latin typeface="Arial" panose="020B0604020202020204" pitchFamily="34" charset="0"/>
                          <a:cs typeface="Arial" panose="020B0604020202020204" pitchFamily="34" charset="0"/>
                        </a:rPr>
                        <a:t>  Avenue</a:t>
                      </a:r>
                      <a:endParaRPr lang="en-GB" sz="1400" dirty="0">
                        <a:latin typeface="Arial" panose="020B0604020202020204" pitchFamily="34" charset="0"/>
                        <a:cs typeface="Arial" panose="020B0604020202020204" pitchFamily="34" charset="0"/>
                      </a:endParaRPr>
                    </a:p>
                  </a:txBody>
                  <a:tcPr/>
                </a:tc>
              </a:tr>
              <a:tr h="370840">
                <a:tc>
                  <a:txBody>
                    <a:bodyPr/>
                    <a:lstStyle/>
                    <a:p>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Ali El Din </a:t>
                      </a:r>
                      <a:r>
                        <a:rPr kumimoji="0" lang="en-GB" sz="1400" b="0" i="0" u="none" strike="noStrike" kern="1200" baseline="0" dirty="0" err="1" smtClean="0">
                          <a:solidFill>
                            <a:schemeClr val="dk1"/>
                          </a:solidFill>
                          <a:latin typeface="Arial" panose="020B0604020202020204" pitchFamily="34" charset="0"/>
                          <a:ea typeface="+mn-ea"/>
                          <a:cs typeface="Arial" panose="020B0604020202020204" pitchFamily="34" charset="0"/>
                        </a:rPr>
                        <a:t>Mounir</a:t>
                      </a:r>
                      <a:endParaRPr lang="en-GB" sz="1400" dirty="0">
                        <a:latin typeface="Arial" panose="020B0604020202020204" pitchFamily="34" charset="0"/>
                        <a:cs typeface="Arial" panose="020B0604020202020204" pitchFamily="34" charset="0"/>
                      </a:endParaRPr>
                    </a:p>
                  </a:txBody>
                  <a:tcPr/>
                </a:tc>
                <a:tc>
                  <a:txBody>
                    <a:bodyPr/>
                    <a:lstStyle/>
                    <a:p>
                      <a:r>
                        <a:rPr kumimoji="0" lang="en-GB" sz="1400" b="0" i="0" u="none" strike="noStrike" kern="1200" baseline="0" dirty="0" smtClean="0">
                          <a:solidFill>
                            <a:schemeClr val="dk1"/>
                          </a:solidFill>
                          <a:latin typeface="Arial" panose="020B0604020202020204" pitchFamily="34" charset="0"/>
                          <a:ea typeface="+mn-ea"/>
                          <a:cs typeface="Arial" panose="020B0604020202020204" pitchFamily="34" charset="0"/>
                        </a:rPr>
                        <a:t>Karim </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Sales</a:t>
                      </a:r>
                      <a:r>
                        <a:rPr lang="en-US" sz="1400" baseline="0" dirty="0" smtClean="0">
                          <a:latin typeface="Arial" panose="020B0604020202020204" pitchFamily="34" charset="0"/>
                          <a:cs typeface="Arial" panose="020B0604020202020204" pitchFamily="34" charset="0"/>
                        </a:rPr>
                        <a:t> Manager</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001 234 654</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8</a:t>
                      </a:r>
                      <a:r>
                        <a:rPr lang="en-US" sz="1400" baseline="30000" dirty="0" smtClean="0">
                          <a:latin typeface="Arial" panose="020B0604020202020204" pitchFamily="34" charset="0"/>
                          <a:cs typeface="Arial" panose="020B0604020202020204" pitchFamily="34" charset="0"/>
                        </a:rPr>
                        <a:t>th</a:t>
                      </a:r>
                      <a:r>
                        <a:rPr lang="en-US" sz="1400" dirty="0" smtClean="0">
                          <a:latin typeface="Arial" panose="020B0604020202020204" pitchFamily="34" charset="0"/>
                          <a:cs typeface="Arial" panose="020B0604020202020204" pitchFamily="34" charset="0"/>
                        </a:rPr>
                        <a:t>  Avenue</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11321420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4000" dirty="0" smtClean="0"/>
              <a:t>7.2.3 </a:t>
            </a:r>
            <a:r>
              <a:rPr lang="en-GB" sz="4000" dirty="0"/>
              <a:t>– </a:t>
            </a:r>
            <a:r>
              <a:rPr lang="en-GB" sz="4000" dirty="0" smtClean="0"/>
              <a:t>System Flowcharts</a:t>
            </a:r>
            <a:endParaRPr lang="en-GB" sz="4000" b="1" dirty="0" smtClean="0"/>
          </a:p>
        </p:txBody>
      </p:sp>
      <p:sp>
        <p:nvSpPr>
          <p:cNvPr id="8" name="Rectangle 7"/>
          <p:cNvSpPr/>
          <p:nvPr/>
        </p:nvSpPr>
        <p:spPr>
          <a:xfrm>
            <a:off x="323528" y="1123252"/>
            <a:ext cx="3850923"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b="1" dirty="0" smtClean="0">
                <a:solidFill>
                  <a:srgbClr val="FF0000"/>
                </a:solidFill>
                <a:latin typeface="Calibri" panose="020F0502020204030204" pitchFamily="34" charset="0"/>
              </a:rPr>
              <a:t>System Flowcharts</a:t>
            </a:r>
            <a:r>
              <a:rPr lang="en-US" dirty="0" smtClean="0">
                <a:solidFill>
                  <a:srgbClr val="FF0000"/>
                </a:solidFill>
                <a:latin typeface="Calibri" panose="020F0502020204030204" pitchFamily="34" charset="0"/>
              </a:rPr>
              <a:t> </a:t>
            </a:r>
            <a:r>
              <a:rPr lang="en-US" dirty="0" smtClean="0">
                <a:latin typeface="Calibri" panose="020F0502020204030204" pitchFamily="34" charset="0"/>
              </a:rPr>
              <a:t>are used  to show how data flows through a system and also how decisions are made. They make use of special symbols that represent input/output, processing, decisions and data storage.</a:t>
            </a:r>
          </a:p>
          <a:p>
            <a:pPr marL="342900" indent="-342900">
              <a:buClr>
                <a:srgbClr val="00B050"/>
              </a:buClr>
              <a:buFont typeface="Wingdings 3" panose="05040102010807070707" pitchFamily="18" charset="2"/>
              <a:buChar char=""/>
            </a:pPr>
            <a:r>
              <a:rPr lang="en-US" dirty="0" smtClean="0">
                <a:latin typeface="Calibri" panose="020F0502020204030204" pitchFamily="34" charset="0"/>
              </a:rPr>
              <a:t>Systems analysts use these charts to give an overall view of the proposed system. They don’t form the basis of a flowchart from which the software can be written but they do show how the processes are carried out and where various hardware devices are used in the system. A sample system flowchart is shown in Figure 7.9 (this is just part of an overall system flowchart showing the flight booking system again.</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136</a:t>
            </a:r>
            <a:endParaRPr lang="en-GB" sz="1400" b="1" dirty="0">
              <a:latin typeface="Arial" panose="020B0604020202020204" pitchFamily="34" charset="0"/>
              <a:cs typeface="Arial" panose="020B0604020202020204" pitchFamily="34" charset="0"/>
            </a:endParaRPr>
          </a:p>
        </p:txBody>
      </p:sp>
      <p:sp>
        <p:nvSpPr>
          <p:cNvPr id="7" name="Flowchart: Process 6"/>
          <p:cNvSpPr/>
          <p:nvPr/>
        </p:nvSpPr>
        <p:spPr>
          <a:xfrm>
            <a:off x="5468778" y="2708920"/>
            <a:ext cx="1081937" cy="938861"/>
          </a:xfrm>
          <a:prstGeom prst="flowChartProcess">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gnetic Disk 8"/>
          <p:cNvSpPr/>
          <p:nvPr/>
        </p:nvSpPr>
        <p:spPr>
          <a:xfrm>
            <a:off x="4186083" y="2607416"/>
            <a:ext cx="945042" cy="1119737"/>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0" name="Group 59"/>
          <p:cNvGrpSpPr/>
          <p:nvPr/>
        </p:nvGrpSpPr>
        <p:grpSpPr>
          <a:xfrm>
            <a:off x="4200947" y="5656595"/>
            <a:ext cx="1401121" cy="868749"/>
            <a:chOff x="4283968" y="5391317"/>
            <a:chExt cx="1401121" cy="868749"/>
          </a:xfrm>
        </p:grpSpPr>
        <p:grpSp>
          <p:nvGrpSpPr>
            <p:cNvPr id="15" name="Group 14"/>
            <p:cNvGrpSpPr/>
            <p:nvPr/>
          </p:nvGrpSpPr>
          <p:grpSpPr>
            <a:xfrm>
              <a:off x="4283968" y="5391317"/>
              <a:ext cx="1401121" cy="868749"/>
              <a:chOff x="467544" y="5441360"/>
              <a:chExt cx="1440160" cy="721368"/>
            </a:xfrm>
          </p:grpSpPr>
          <p:sp>
            <p:nvSpPr>
              <p:cNvPr id="20" name="Flowchart: Decision 19"/>
              <p:cNvSpPr/>
              <p:nvPr/>
            </p:nvSpPr>
            <p:spPr>
              <a:xfrm>
                <a:off x="467544" y="5441360"/>
                <a:ext cx="756084" cy="717504"/>
              </a:xfrm>
              <a:prstGeom prst="flowChartDecision">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Delay 13"/>
              <p:cNvSpPr/>
              <p:nvPr/>
            </p:nvSpPr>
            <p:spPr>
              <a:xfrm>
                <a:off x="899592" y="5445224"/>
                <a:ext cx="1008112" cy="717504"/>
              </a:xfrm>
              <a:prstGeom prst="flowChartDelay">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Flowchart: Decision 18"/>
              <p:cNvSpPr/>
              <p:nvPr/>
            </p:nvSpPr>
            <p:spPr>
              <a:xfrm>
                <a:off x="593558" y="5441360"/>
                <a:ext cx="756084" cy="717504"/>
              </a:xfrm>
              <a:prstGeom prst="flowChartDecisi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4481277" y="5612969"/>
              <a:ext cx="1177772" cy="369332"/>
            </a:xfrm>
            <a:prstGeom prst="rect">
              <a:avLst/>
            </a:prstGeom>
          </p:spPr>
          <p:txBody>
            <a:bodyPr wrap="square">
              <a:spAutoFit/>
            </a:bodyPr>
            <a:lstStyle/>
            <a:p>
              <a:r>
                <a:rPr lang="en-US" dirty="0"/>
                <a:t>E-ticket</a:t>
              </a:r>
              <a:endParaRPr lang="en-GB" dirty="0"/>
            </a:p>
          </p:txBody>
        </p:sp>
      </p:grpSp>
      <p:grpSp>
        <p:nvGrpSpPr>
          <p:cNvPr id="24" name="Group 23"/>
          <p:cNvGrpSpPr/>
          <p:nvPr/>
        </p:nvGrpSpPr>
        <p:grpSpPr>
          <a:xfrm>
            <a:off x="7659921" y="4365104"/>
            <a:ext cx="1131091" cy="612431"/>
            <a:chOff x="467544" y="5441360"/>
            <a:chExt cx="1440160" cy="721368"/>
          </a:xfrm>
        </p:grpSpPr>
        <p:sp>
          <p:nvSpPr>
            <p:cNvPr id="26" name="Flowchart: Decision 25"/>
            <p:cNvSpPr/>
            <p:nvPr/>
          </p:nvSpPr>
          <p:spPr>
            <a:xfrm>
              <a:off x="467544" y="5441360"/>
              <a:ext cx="756084" cy="717504"/>
            </a:xfrm>
            <a:prstGeom prst="flowChartDecision">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Delay 26"/>
            <p:cNvSpPr/>
            <p:nvPr/>
          </p:nvSpPr>
          <p:spPr>
            <a:xfrm>
              <a:off x="899592" y="5445224"/>
              <a:ext cx="1008112" cy="717504"/>
            </a:xfrm>
            <a:prstGeom prst="flowChartDelay">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Flowchart: Decision 27"/>
            <p:cNvSpPr/>
            <p:nvPr/>
          </p:nvSpPr>
          <p:spPr>
            <a:xfrm>
              <a:off x="593558" y="5441360"/>
              <a:ext cx="756084" cy="717504"/>
            </a:xfrm>
            <a:prstGeom prst="flowChartDecisi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p:cNvGrpSpPr/>
          <p:nvPr/>
        </p:nvGrpSpPr>
        <p:grpSpPr>
          <a:xfrm>
            <a:off x="5929139" y="5661248"/>
            <a:ext cx="1177772" cy="864096"/>
            <a:chOff x="5993128" y="5445225"/>
            <a:chExt cx="1177772" cy="864096"/>
          </a:xfrm>
        </p:grpSpPr>
        <p:sp>
          <p:nvSpPr>
            <p:cNvPr id="11" name="Flowchart: Document 10"/>
            <p:cNvSpPr/>
            <p:nvPr/>
          </p:nvSpPr>
          <p:spPr>
            <a:xfrm>
              <a:off x="6043391" y="5445225"/>
              <a:ext cx="1120897" cy="864096"/>
            </a:xfrm>
            <a:prstGeom prst="flowChartDocumen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5993128" y="5590039"/>
              <a:ext cx="1177772" cy="523220"/>
            </a:xfrm>
            <a:prstGeom prst="rect">
              <a:avLst/>
            </a:prstGeom>
          </p:spPr>
          <p:txBody>
            <a:bodyPr wrap="square">
              <a:spAutoFit/>
            </a:bodyPr>
            <a:lstStyle/>
            <a:p>
              <a:pPr algn="ctr"/>
              <a:r>
                <a:rPr lang="en-US" sz="1400" dirty="0" smtClean="0"/>
                <a:t>Printout of confirmation</a:t>
              </a:r>
              <a:endParaRPr lang="en-GB" sz="1400" dirty="0"/>
            </a:p>
          </p:txBody>
        </p:sp>
      </p:grpSp>
      <p:grpSp>
        <p:nvGrpSpPr>
          <p:cNvPr id="62" name="Group 61"/>
          <p:cNvGrpSpPr/>
          <p:nvPr/>
        </p:nvGrpSpPr>
        <p:grpSpPr>
          <a:xfrm>
            <a:off x="4427984" y="4365104"/>
            <a:ext cx="1440160" cy="643762"/>
            <a:chOff x="4427984" y="4077072"/>
            <a:chExt cx="1440160" cy="643762"/>
          </a:xfrm>
        </p:grpSpPr>
        <p:sp>
          <p:nvSpPr>
            <p:cNvPr id="13" name="Parallelogram 12"/>
            <p:cNvSpPr/>
            <p:nvPr/>
          </p:nvSpPr>
          <p:spPr>
            <a:xfrm>
              <a:off x="4427984" y="4077072"/>
              <a:ext cx="1440160" cy="643762"/>
            </a:xfrm>
            <a:prstGeom prst="parallelogram">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4507765" y="4149080"/>
              <a:ext cx="1243357" cy="523220"/>
            </a:xfrm>
            <a:prstGeom prst="rect">
              <a:avLst/>
            </a:prstGeom>
          </p:spPr>
          <p:txBody>
            <a:bodyPr wrap="square">
              <a:spAutoFit/>
            </a:bodyPr>
            <a:lstStyle/>
            <a:p>
              <a:pPr algn="ctr"/>
              <a:r>
                <a:rPr lang="en-US" sz="1400" dirty="0" smtClean="0"/>
                <a:t>OUTPUT – Search result</a:t>
              </a:r>
              <a:endParaRPr lang="en-GB" sz="1400" dirty="0"/>
            </a:p>
          </p:txBody>
        </p:sp>
      </p:grpSp>
      <p:grpSp>
        <p:nvGrpSpPr>
          <p:cNvPr id="63" name="Group 62"/>
          <p:cNvGrpSpPr/>
          <p:nvPr/>
        </p:nvGrpSpPr>
        <p:grpSpPr>
          <a:xfrm>
            <a:off x="6090449" y="4365104"/>
            <a:ext cx="1324598" cy="643762"/>
            <a:chOff x="6090449" y="4077072"/>
            <a:chExt cx="1324598" cy="643762"/>
          </a:xfrm>
        </p:grpSpPr>
        <p:sp>
          <p:nvSpPr>
            <p:cNvPr id="12" name="Parallelogram 11"/>
            <p:cNvSpPr/>
            <p:nvPr/>
          </p:nvSpPr>
          <p:spPr>
            <a:xfrm>
              <a:off x="6090449" y="4077072"/>
              <a:ext cx="1324598" cy="643762"/>
            </a:xfrm>
            <a:prstGeom prst="parallelogram">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6136955" y="4129916"/>
              <a:ext cx="1243357" cy="523220"/>
            </a:xfrm>
            <a:prstGeom prst="rect">
              <a:avLst/>
            </a:prstGeom>
          </p:spPr>
          <p:txBody>
            <a:bodyPr wrap="square">
              <a:spAutoFit/>
            </a:bodyPr>
            <a:lstStyle/>
            <a:p>
              <a:pPr algn="ctr"/>
              <a:r>
                <a:rPr lang="en-US" sz="1400" dirty="0" smtClean="0"/>
                <a:t>OUTPUT – Search result</a:t>
              </a:r>
              <a:endParaRPr lang="en-GB" sz="1400" dirty="0"/>
            </a:p>
          </p:txBody>
        </p:sp>
      </p:grpSp>
      <p:grpSp>
        <p:nvGrpSpPr>
          <p:cNvPr id="3079" name="Group 3078"/>
          <p:cNvGrpSpPr/>
          <p:nvPr/>
        </p:nvGrpSpPr>
        <p:grpSpPr>
          <a:xfrm>
            <a:off x="6919738" y="2554287"/>
            <a:ext cx="1396678" cy="1115733"/>
            <a:chOff x="6919738" y="2554287"/>
            <a:chExt cx="1396678" cy="1115733"/>
          </a:xfrm>
        </p:grpSpPr>
        <p:sp>
          <p:nvSpPr>
            <p:cNvPr id="6" name="Flowchart: Decision 5"/>
            <p:cNvSpPr/>
            <p:nvPr/>
          </p:nvSpPr>
          <p:spPr>
            <a:xfrm>
              <a:off x="6919738" y="2554287"/>
              <a:ext cx="1396678" cy="1115733"/>
            </a:xfrm>
            <a:prstGeom prst="flowChartDecision">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7001051" y="2780928"/>
              <a:ext cx="1243357" cy="738664"/>
            </a:xfrm>
            <a:prstGeom prst="rect">
              <a:avLst/>
            </a:prstGeom>
          </p:spPr>
          <p:txBody>
            <a:bodyPr wrap="square">
              <a:spAutoFit/>
            </a:bodyPr>
            <a:lstStyle/>
            <a:p>
              <a:pPr algn="ctr"/>
              <a:r>
                <a:rPr lang="en-US" sz="1400" dirty="0" smtClean="0"/>
                <a:t>Are seats available on flight</a:t>
              </a:r>
              <a:endParaRPr lang="en-GB" sz="1400" dirty="0"/>
            </a:p>
          </p:txBody>
        </p:sp>
      </p:grpSp>
      <p:sp>
        <p:nvSpPr>
          <p:cNvPr id="37" name="Rectangle 36"/>
          <p:cNvSpPr/>
          <p:nvPr/>
        </p:nvSpPr>
        <p:spPr>
          <a:xfrm>
            <a:off x="5457146" y="2708920"/>
            <a:ext cx="1105200" cy="954107"/>
          </a:xfrm>
          <a:prstGeom prst="rect">
            <a:avLst/>
          </a:prstGeom>
        </p:spPr>
        <p:txBody>
          <a:bodyPr wrap="square">
            <a:spAutoFit/>
          </a:bodyPr>
          <a:lstStyle/>
          <a:p>
            <a:pPr algn="ctr"/>
            <a:r>
              <a:rPr lang="en-US" sz="1400" dirty="0" smtClean="0"/>
              <a:t>Save customer details on disk</a:t>
            </a:r>
            <a:endParaRPr lang="en-GB" sz="1400" dirty="0"/>
          </a:p>
        </p:txBody>
      </p:sp>
      <p:sp>
        <p:nvSpPr>
          <p:cNvPr id="38" name="Rectangle 37"/>
          <p:cNvSpPr/>
          <p:nvPr/>
        </p:nvSpPr>
        <p:spPr>
          <a:xfrm>
            <a:off x="4200947" y="3008907"/>
            <a:ext cx="875109" cy="646331"/>
          </a:xfrm>
          <a:prstGeom prst="rect">
            <a:avLst/>
          </a:prstGeom>
        </p:spPr>
        <p:txBody>
          <a:bodyPr wrap="square">
            <a:spAutoFit/>
          </a:bodyPr>
          <a:lstStyle/>
          <a:p>
            <a:pPr algn="ctr"/>
            <a:r>
              <a:rPr lang="en-US" sz="1200" dirty="0" smtClean="0"/>
              <a:t>Flights Booking Database</a:t>
            </a:r>
            <a:endParaRPr lang="en-GB" sz="1200" dirty="0"/>
          </a:p>
        </p:txBody>
      </p:sp>
      <p:grpSp>
        <p:nvGrpSpPr>
          <p:cNvPr id="3075" name="Group 3074"/>
          <p:cNvGrpSpPr/>
          <p:nvPr/>
        </p:nvGrpSpPr>
        <p:grpSpPr>
          <a:xfrm>
            <a:off x="5724128" y="1340768"/>
            <a:ext cx="1461196" cy="621828"/>
            <a:chOff x="6063132" y="1340768"/>
            <a:chExt cx="1461196" cy="621828"/>
          </a:xfrm>
        </p:grpSpPr>
        <p:sp>
          <p:nvSpPr>
            <p:cNvPr id="3" name="Parallelogram 2"/>
            <p:cNvSpPr/>
            <p:nvPr/>
          </p:nvSpPr>
          <p:spPr>
            <a:xfrm>
              <a:off x="6063132" y="1345561"/>
              <a:ext cx="1461196" cy="617035"/>
            </a:xfrm>
            <a:prstGeom prst="parallelogram">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6135140" y="1340768"/>
              <a:ext cx="1284789" cy="523220"/>
            </a:xfrm>
            <a:prstGeom prst="rect">
              <a:avLst/>
            </a:prstGeom>
          </p:spPr>
          <p:txBody>
            <a:bodyPr wrap="square">
              <a:spAutoFit/>
            </a:bodyPr>
            <a:lstStyle/>
            <a:p>
              <a:pPr algn="ctr"/>
              <a:r>
                <a:rPr lang="en-US" sz="1400" dirty="0" smtClean="0"/>
                <a:t>INPUT – Flight number</a:t>
              </a:r>
              <a:endParaRPr lang="en-GB" sz="1400" dirty="0"/>
            </a:p>
          </p:txBody>
        </p:sp>
      </p:grpSp>
      <p:grpSp>
        <p:nvGrpSpPr>
          <p:cNvPr id="3078" name="Group 3077"/>
          <p:cNvGrpSpPr/>
          <p:nvPr/>
        </p:nvGrpSpPr>
        <p:grpSpPr>
          <a:xfrm>
            <a:off x="7649123" y="1340768"/>
            <a:ext cx="1243357" cy="621828"/>
            <a:chOff x="7649123" y="1268760"/>
            <a:chExt cx="1243357" cy="621828"/>
          </a:xfrm>
        </p:grpSpPr>
        <p:sp>
          <p:nvSpPr>
            <p:cNvPr id="5" name="Flowchart: Manual Input 4"/>
            <p:cNvSpPr/>
            <p:nvPr/>
          </p:nvSpPr>
          <p:spPr>
            <a:xfrm>
              <a:off x="7668344" y="1268760"/>
              <a:ext cx="1168324" cy="621828"/>
            </a:xfrm>
            <a:prstGeom prst="flowChartManualInpu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7649123" y="1412776"/>
              <a:ext cx="1243357" cy="461665"/>
            </a:xfrm>
            <a:prstGeom prst="rect">
              <a:avLst/>
            </a:prstGeom>
          </p:spPr>
          <p:txBody>
            <a:bodyPr wrap="square">
              <a:spAutoFit/>
            </a:bodyPr>
            <a:lstStyle/>
            <a:p>
              <a:pPr algn="ctr"/>
              <a:r>
                <a:rPr lang="en-US" sz="1200" dirty="0" smtClean="0"/>
                <a:t>Input details using keyboard</a:t>
              </a:r>
              <a:endParaRPr lang="en-GB" sz="1200" dirty="0"/>
            </a:p>
          </p:txBody>
        </p:sp>
      </p:grpSp>
      <p:cxnSp>
        <p:nvCxnSpPr>
          <p:cNvPr id="18" name="Straight Arrow Connector 17"/>
          <p:cNvCxnSpPr>
            <a:stCxn id="3" idx="4"/>
            <a:endCxn id="6" idx="0"/>
          </p:cNvCxnSpPr>
          <p:nvPr/>
        </p:nvCxnSpPr>
        <p:spPr>
          <a:xfrm>
            <a:off x="6454726" y="1962596"/>
            <a:ext cx="1163351" cy="5916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6" idx="2"/>
            <a:endCxn id="12" idx="1"/>
          </p:cNvCxnSpPr>
          <p:nvPr/>
        </p:nvCxnSpPr>
        <p:spPr>
          <a:xfrm flipH="1">
            <a:off x="6833218" y="3670020"/>
            <a:ext cx="784859" cy="6950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26" idx="1"/>
          </p:cNvCxnSpPr>
          <p:nvPr/>
        </p:nvCxnSpPr>
        <p:spPr>
          <a:xfrm flipV="1">
            <a:off x="7346945" y="4669680"/>
            <a:ext cx="312976" cy="3379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7" idx="2"/>
            <a:endCxn id="13" idx="1"/>
          </p:cNvCxnSpPr>
          <p:nvPr/>
        </p:nvCxnSpPr>
        <p:spPr>
          <a:xfrm flipH="1">
            <a:off x="5228534" y="3647781"/>
            <a:ext cx="781213" cy="7173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9" idx="4"/>
          </p:cNvCxnSpPr>
          <p:nvPr/>
        </p:nvCxnSpPr>
        <p:spPr>
          <a:xfrm flipH="1" flipV="1">
            <a:off x="5131125" y="3167285"/>
            <a:ext cx="308730" cy="222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6" idx="1"/>
            <a:endCxn id="7" idx="3"/>
          </p:cNvCxnSpPr>
          <p:nvPr/>
        </p:nvCxnSpPr>
        <p:spPr>
          <a:xfrm flipH="1">
            <a:off x="6550715" y="3112154"/>
            <a:ext cx="369023" cy="661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3" idx="3"/>
            <a:endCxn id="14" idx="0"/>
          </p:cNvCxnSpPr>
          <p:nvPr/>
        </p:nvCxnSpPr>
        <p:spPr>
          <a:xfrm>
            <a:off x="5067594" y="5008866"/>
            <a:ext cx="44082" cy="6523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3" idx="4"/>
            <a:endCxn id="11" idx="0"/>
          </p:cNvCxnSpPr>
          <p:nvPr/>
        </p:nvCxnSpPr>
        <p:spPr>
          <a:xfrm>
            <a:off x="5148064" y="5008866"/>
            <a:ext cx="1391787" cy="6523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5" idx="1"/>
            <a:endCxn id="3" idx="2"/>
          </p:cNvCxnSpPr>
          <p:nvPr/>
        </p:nvCxnSpPr>
        <p:spPr>
          <a:xfrm flipH="1">
            <a:off x="7108195" y="1651682"/>
            <a:ext cx="560149" cy="23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81" name="TextBox 3080"/>
          <p:cNvSpPr txBox="1"/>
          <p:nvPr/>
        </p:nvSpPr>
        <p:spPr>
          <a:xfrm>
            <a:off x="7185325" y="5838363"/>
            <a:ext cx="1651344" cy="830997"/>
          </a:xfrm>
          <a:prstGeom prst="rect">
            <a:avLst/>
          </a:prstGeom>
          <a:noFill/>
        </p:spPr>
        <p:txBody>
          <a:bodyPr wrap="square" rtlCol="0">
            <a:spAutoFit/>
          </a:bodyPr>
          <a:lstStyle/>
          <a:p>
            <a:pPr algn="ctr"/>
            <a:r>
              <a:rPr lang="en-US" sz="1600" b="1" dirty="0" smtClean="0"/>
              <a:t>Figure 7.2 </a:t>
            </a:r>
            <a:r>
              <a:rPr lang="en-US" sz="1600" dirty="0" smtClean="0"/>
              <a:t>– Sample system flowchart</a:t>
            </a:r>
            <a:endParaRPr lang="en-GB" sz="1600" dirty="0"/>
          </a:p>
        </p:txBody>
      </p:sp>
    </p:spTree>
    <p:extLst>
      <p:ext uri="{BB962C8B-B14F-4D97-AF65-F5344CB8AC3E}">
        <p14:creationId xmlns:p14="http://schemas.microsoft.com/office/powerpoint/2010/main" val="375871129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4000" dirty="0" smtClean="0"/>
              <a:t>7.2.4 </a:t>
            </a:r>
            <a:r>
              <a:rPr lang="en-GB" sz="4000" dirty="0"/>
              <a:t>– </a:t>
            </a:r>
            <a:r>
              <a:rPr lang="en-GB" sz="4000" dirty="0" smtClean="0"/>
              <a:t>Verification</a:t>
            </a:r>
            <a:endParaRPr lang="en-GB" sz="4000" b="1" dirty="0" smtClean="0"/>
          </a:p>
        </p:txBody>
      </p:sp>
      <p:sp>
        <p:nvSpPr>
          <p:cNvPr id="8" name="Rectangle 7"/>
          <p:cNvSpPr/>
          <p:nvPr/>
        </p:nvSpPr>
        <p:spPr>
          <a:xfrm>
            <a:off x="323528" y="1123252"/>
            <a:ext cx="8496944" cy="5693866"/>
          </a:xfrm>
          <a:prstGeom prst="rect">
            <a:avLst/>
          </a:prstGeom>
        </p:spPr>
        <p:txBody>
          <a:bodyPr wrap="square">
            <a:spAutoFit/>
          </a:bodyPr>
          <a:lstStyle/>
          <a:p>
            <a:pPr marL="534988" indent="-534988">
              <a:buClr>
                <a:srgbClr val="00B050"/>
              </a:buClr>
              <a:buFont typeface="Wingdings 3" panose="05040102010807070707" pitchFamily="18" charset="2"/>
              <a:buChar char=""/>
            </a:pPr>
            <a:r>
              <a:rPr lang="en-US" sz="2800" b="1" dirty="0" smtClean="0">
                <a:solidFill>
                  <a:srgbClr val="FF0000"/>
                </a:solidFill>
                <a:latin typeface="Calibri" panose="020F0502020204030204" pitchFamily="34" charset="0"/>
              </a:rPr>
              <a:t>Verification</a:t>
            </a:r>
            <a:r>
              <a:rPr lang="en-US" sz="2800" b="1" dirty="0" smtClean="0">
                <a:latin typeface="Calibri" panose="020F0502020204030204" pitchFamily="34" charset="0"/>
              </a:rPr>
              <a:t> </a:t>
            </a:r>
            <a:r>
              <a:rPr lang="en-US" sz="2800" dirty="0" smtClean="0">
                <a:latin typeface="Calibri" panose="020F0502020204030204" pitchFamily="34" charset="0"/>
              </a:rPr>
              <a:t>is a way of preventing errors when data is copied from one medium to another (e.g. from paper to disk / CD). There are 2 common ways that verification checks are carried out.</a:t>
            </a:r>
          </a:p>
          <a:p>
            <a:pPr marL="534988" indent="-534988">
              <a:buClr>
                <a:srgbClr val="00B050"/>
              </a:buClr>
              <a:buFont typeface="Wingdings 3" panose="05040102010807070707" pitchFamily="18" charset="2"/>
              <a:buChar char=""/>
            </a:pPr>
            <a:r>
              <a:rPr lang="en-US" sz="2800" b="1" dirty="0" smtClean="0">
                <a:latin typeface="Calibri" panose="020F0502020204030204" pitchFamily="34" charset="0"/>
              </a:rPr>
              <a:t>Double Entry </a:t>
            </a:r>
            <a:r>
              <a:rPr lang="en-US" sz="2800" dirty="0" smtClean="0">
                <a:latin typeface="Calibri" panose="020F0502020204030204" pitchFamily="34" charset="0"/>
              </a:rPr>
              <a:t>– In this method, data is entered </a:t>
            </a:r>
            <a:r>
              <a:rPr lang="en-US" sz="2800" b="1" dirty="0" smtClean="0">
                <a:latin typeface="Calibri" panose="020F0502020204030204" pitchFamily="34" charset="0"/>
              </a:rPr>
              <a:t>twice</a:t>
            </a:r>
            <a:r>
              <a:rPr lang="en-US" sz="2800" dirty="0" smtClean="0">
                <a:latin typeface="Calibri" panose="020F0502020204030204" pitchFamily="34" charset="0"/>
              </a:rPr>
              <a:t>, using two people, and is then compared (either after data entry </a:t>
            </a:r>
            <a:r>
              <a:rPr lang="en-US" sz="2800" dirty="0" err="1" smtClean="0">
                <a:latin typeface="Calibri" panose="020F0502020204030204" pitchFamily="34" charset="0"/>
              </a:rPr>
              <a:t>ir</a:t>
            </a:r>
            <a:r>
              <a:rPr lang="en-US" sz="2800" dirty="0" smtClean="0">
                <a:latin typeface="Calibri" panose="020F0502020204030204" pitchFamily="34" charset="0"/>
              </a:rPr>
              <a:t> during the data entry process).</a:t>
            </a:r>
          </a:p>
          <a:p>
            <a:pPr marL="534988" indent="-534988">
              <a:buClr>
                <a:srgbClr val="00B050"/>
              </a:buClr>
              <a:buFont typeface="Wingdings 3" panose="05040102010807070707" pitchFamily="18" charset="2"/>
              <a:buChar char=""/>
            </a:pPr>
            <a:r>
              <a:rPr lang="en-US" sz="2800" b="1" dirty="0" smtClean="0">
                <a:latin typeface="Calibri" panose="020F0502020204030204" pitchFamily="34" charset="0"/>
              </a:rPr>
              <a:t>Visual Check </a:t>
            </a:r>
            <a:r>
              <a:rPr lang="en-US" sz="2800" dirty="0" smtClean="0">
                <a:latin typeface="Calibri" panose="020F0502020204030204" pitchFamily="34" charset="0"/>
              </a:rPr>
              <a:t>– This is the checking for errors by the person who is entering the data; they compare the entered data with the original document (i.e. what is on the screen is compared to the data on the original paper documents – note that this is </a:t>
            </a:r>
            <a:r>
              <a:rPr lang="en-US" sz="2800" b="1" dirty="0" smtClean="0">
                <a:latin typeface="Calibri" panose="020F0502020204030204" pitchFamily="34" charset="0"/>
              </a:rPr>
              <a:t>not</a:t>
            </a:r>
            <a:r>
              <a:rPr lang="en-US" sz="2800" dirty="0" smtClean="0">
                <a:latin typeface="Calibri" panose="020F0502020204030204" pitchFamily="34" charset="0"/>
              </a:rPr>
              <a:t> the same as proofreading).</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137</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40249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4000" dirty="0" smtClean="0"/>
              <a:t>7.2.5 </a:t>
            </a:r>
            <a:r>
              <a:rPr lang="en-GB" sz="4000" dirty="0"/>
              <a:t>– </a:t>
            </a:r>
            <a:r>
              <a:rPr lang="en-GB" sz="4000" dirty="0" smtClean="0"/>
              <a:t>Validation</a:t>
            </a:r>
            <a:endParaRPr lang="en-GB" sz="4000" b="1" dirty="0" smtClean="0"/>
          </a:p>
        </p:txBody>
      </p:sp>
      <p:sp>
        <p:nvSpPr>
          <p:cNvPr id="8" name="Rectangle 7"/>
          <p:cNvSpPr/>
          <p:nvPr/>
        </p:nvSpPr>
        <p:spPr>
          <a:xfrm>
            <a:off x="323528" y="1123252"/>
            <a:ext cx="8496944" cy="120032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b="1" dirty="0" smtClean="0">
                <a:solidFill>
                  <a:srgbClr val="FF0000"/>
                </a:solidFill>
                <a:latin typeface="Calibri" panose="020F0502020204030204" pitchFamily="34" charset="0"/>
              </a:rPr>
              <a:t>Validation </a:t>
            </a:r>
            <a:r>
              <a:rPr lang="en-US" dirty="0" smtClean="0">
                <a:latin typeface="Calibri" panose="020F0502020204030204" pitchFamily="34" charset="0"/>
              </a:rPr>
              <a:t>is a process where data is checked to see if it satisfies certain criteria when input into a computer, for example, to see if the data falls within the accepted boundaries. A number of validation techniques exist; table 7.2 highlights some of the more common checks used when writing computer software.</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137</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050737659"/>
              </p:ext>
            </p:extLst>
          </p:nvPr>
        </p:nvGraphicFramePr>
        <p:xfrm>
          <a:off x="395536" y="2323581"/>
          <a:ext cx="8424936" cy="4297680"/>
        </p:xfrm>
        <a:graphic>
          <a:graphicData uri="http://schemas.openxmlformats.org/drawingml/2006/table">
            <a:tbl>
              <a:tblPr firstRow="1" bandRow="1">
                <a:tableStyleId>{5C22544A-7EE6-4342-B048-85BDC9FD1C3A}</a:tableStyleId>
              </a:tblPr>
              <a:tblGrid>
                <a:gridCol w="1368152"/>
                <a:gridCol w="3024336"/>
                <a:gridCol w="4032448"/>
              </a:tblGrid>
              <a:tr h="370840">
                <a:tc>
                  <a:txBody>
                    <a:bodyPr/>
                    <a:lstStyle/>
                    <a:p>
                      <a:r>
                        <a:rPr lang="en-US" sz="1800" dirty="0" smtClean="0">
                          <a:latin typeface="Arial" panose="020B0604020202020204" pitchFamily="34" charset="0"/>
                          <a:cs typeface="Arial" panose="020B0604020202020204" pitchFamily="34" charset="0"/>
                        </a:rPr>
                        <a:t>Validation Check</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Description</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Example(s) and Comments</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Range check</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Checks whether data is within given/acceptable values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e.g. to check if a person’s age is &gt;0 but is also &lt;150</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Look-up check</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Checks</a:t>
                      </a:r>
                      <a:r>
                        <a:rPr lang="en-US" sz="1800" baseline="0" dirty="0" smtClean="0">
                          <a:latin typeface="Arial" panose="020B0604020202020204" pitchFamily="34" charset="0"/>
                          <a:cs typeface="Arial" panose="020B0604020202020204" pitchFamily="34" charset="0"/>
                        </a:rPr>
                        <a:t> whether the data entered exists and is stored in a table of data</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e.g. check if ‘senior manager’ exists as an option in the query such as ‘PLEASE ENTER YOUR JOB TITLE’</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Length check</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Checks</a:t>
                      </a:r>
                      <a:r>
                        <a:rPr lang="en-US" sz="1800" baseline="0" dirty="0" smtClean="0">
                          <a:latin typeface="Arial" panose="020B0604020202020204" pitchFamily="34" charset="0"/>
                          <a:cs typeface="Arial" panose="020B0604020202020204" pitchFamily="34" charset="0"/>
                        </a:rPr>
                        <a:t> if the input data contains the required number of characters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e.g. if a field needs 6 digits then inputting a 5-digit</a:t>
                      </a:r>
                      <a:r>
                        <a:rPr lang="en-US" sz="1800" baseline="0" dirty="0" smtClean="0">
                          <a:latin typeface="Arial" panose="020B0604020202020204" pitchFamily="34" charset="0"/>
                          <a:cs typeface="Arial" panose="020B0604020202020204" pitchFamily="34" charset="0"/>
                        </a:rPr>
                        <a:t> or 7-digit number should cause an error message.</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Character/ type check</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Checks that the input data doesn’t contain invalid characters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e.g. is a person’s name shouldn’t contain any numbers, but a person’s height should</a:t>
                      </a:r>
                      <a:r>
                        <a:rPr lang="en-US" sz="1800" baseline="0" dirty="0" smtClean="0">
                          <a:latin typeface="Arial" panose="020B0604020202020204" pitchFamily="34" charset="0"/>
                          <a:cs typeface="Arial" panose="020B0604020202020204" pitchFamily="34" charset="0"/>
                        </a:rPr>
                        <a:t> only contain digits.</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39776537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4000" dirty="0" smtClean="0"/>
              <a:t>7.2.5 </a:t>
            </a:r>
            <a:r>
              <a:rPr lang="en-GB" sz="4000" dirty="0"/>
              <a:t>– </a:t>
            </a:r>
            <a:r>
              <a:rPr lang="en-GB" sz="4000" dirty="0" smtClean="0"/>
              <a:t>Validation</a:t>
            </a:r>
            <a:endParaRPr lang="en-GB" sz="4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137</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316820673"/>
              </p:ext>
            </p:extLst>
          </p:nvPr>
        </p:nvGraphicFramePr>
        <p:xfrm>
          <a:off x="323528" y="1196752"/>
          <a:ext cx="8496943" cy="4846320"/>
        </p:xfrm>
        <a:graphic>
          <a:graphicData uri="http://schemas.openxmlformats.org/drawingml/2006/table">
            <a:tbl>
              <a:tblPr firstRow="1" bandRow="1">
                <a:tableStyleId>{5C22544A-7EE6-4342-B048-85BDC9FD1C3A}</a:tableStyleId>
              </a:tblPr>
              <a:tblGrid>
                <a:gridCol w="1440160"/>
                <a:gridCol w="2336259"/>
                <a:gridCol w="4720524"/>
              </a:tblGrid>
              <a:tr h="370840">
                <a:tc>
                  <a:txBody>
                    <a:bodyPr/>
                    <a:lstStyle/>
                    <a:p>
                      <a:r>
                        <a:rPr lang="en-US" sz="1600" dirty="0" smtClean="0">
                          <a:latin typeface="Arial" panose="020B0604020202020204" pitchFamily="34" charset="0"/>
                          <a:cs typeface="Arial" panose="020B0604020202020204" pitchFamily="34" charset="0"/>
                        </a:rPr>
                        <a:t>Validation Check</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Description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Example(s) and Comments</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Format/ picture check</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Checks that data is in a specific format</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e.g. date should be in the </a:t>
                      </a:r>
                      <a:r>
                        <a:rPr lang="en-US" sz="1600" dirty="0" err="1" smtClean="0">
                          <a:latin typeface="Arial" panose="020B0604020202020204" pitchFamily="34" charset="0"/>
                          <a:cs typeface="Arial" panose="020B0604020202020204" pitchFamily="34" charset="0"/>
                        </a:rPr>
                        <a:t>dd</a:t>
                      </a:r>
                      <a:r>
                        <a:rPr lang="en-US" sz="1600" dirty="0" smtClean="0">
                          <a:latin typeface="Arial" panose="020B0604020202020204" pitchFamily="34" charset="0"/>
                          <a:cs typeface="Arial" panose="020B0604020202020204" pitchFamily="34" charset="0"/>
                        </a:rPr>
                        <a:t>/mm/</a:t>
                      </a:r>
                      <a:r>
                        <a:rPr lang="en-US" sz="1600" dirty="0" err="1" smtClean="0">
                          <a:latin typeface="Arial" panose="020B0604020202020204" pitchFamily="34" charset="0"/>
                          <a:cs typeface="Arial" panose="020B0604020202020204" pitchFamily="34" charset="0"/>
                        </a:rPr>
                        <a:t>yyyy</a:t>
                      </a:r>
                      <a:endParaRPr lang="en-US" sz="1600" dirty="0" smtClean="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e.g. </a:t>
                      </a:r>
                      <a:r>
                        <a:rPr lang="en-US" sz="1600" dirty="0" err="1" smtClean="0">
                          <a:latin typeface="Arial" panose="020B0604020202020204" pitchFamily="34" charset="0"/>
                          <a:cs typeface="Arial" panose="020B0604020202020204" pitchFamily="34" charset="0"/>
                        </a:rPr>
                        <a:t>xnnnnn</a:t>
                      </a:r>
                      <a:r>
                        <a:rPr lang="en-US" sz="1600" dirty="0" smtClean="0">
                          <a:latin typeface="Arial" panose="020B0604020202020204" pitchFamily="34" charset="0"/>
                          <a:cs typeface="Arial" panose="020B0604020202020204" pitchFamily="34" charset="0"/>
                        </a:rPr>
                        <a:t> which shows a person’s identification (a</a:t>
                      </a:r>
                      <a:r>
                        <a:rPr lang="en-US" sz="1600" baseline="0" dirty="0" smtClean="0">
                          <a:latin typeface="Arial" panose="020B0604020202020204" pitchFamily="34" charset="0"/>
                          <a:cs typeface="Arial" panose="020B0604020202020204" pitchFamily="34" charset="0"/>
                        </a:rPr>
                        <a:t> single latter followed by 5 digits).</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Presence check</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Checks if data is actually present and hasn’t been missed out</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e.g. in an electronic form a person’s telephone number may be a required field so, if no data is entered,</a:t>
                      </a:r>
                      <a:r>
                        <a:rPr lang="en-US" sz="1600" baseline="0" dirty="0" smtClean="0">
                          <a:latin typeface="Arial" panose="020B0604020202020204" pitchFamily="34" charset="0"/>
                          <a:cs typeface="Arial" panose="020B0604020202020204" pitchFamily="34" charset="0"/>
                        </a:rPr>
                        <a:t> this should give an error message.</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Consistency</a:t>
                      </a:r>
                      <a:r>
                        <a:rPr lang="en-US" sz="1600" baseline="0" dirty="0" smtClean="0">
                          <a:latin typeface="Arial" panose="020B0604020202020204" pitchFamily="34" charset="0"/>
                          <a:cs typeface="Arial" panose="020B0604020202020204" pitchFamily="34" charset="0"/>
                        </a:rPr>
                        <a:t> check</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Checks if fields correspond (tie up)</a:t>
                      </a:r>
                      <a:r>
                        <a:rPr lang="en-US" sz="1600" baseline="0" dirty="0" smtClean="0">
                          <a:latin typeface="Arial" panose="020B0604020202020204" pitchFamily="34" charset="0"/>
                          <a:cs typeface="Arial" panose="020B0604020202020204" pitchFamily="34" charset="0"/>
                        </a:rPr>
                        <a:t> with each other</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e.g. if ‘</a:t>
                      </a:r>
                      <a:r>
                        <a:rPr lang="en-US" sz="1600" dirty="0" err="1" smtClean="0">
                          <a:latin typeface="Arial" panose="020B0604020202020204" pitchFamily="34" charset="0"/>
                          <a:cs typeface="Arial" panose="020B0604020202020204" pitchFamily="34" charset="0"/>
                        </a:rPr>
                        <a:t>Mr</a:t>
                      </a:r>
                      <a:r>
                        <a:rPr lang="en-US" sz="1600" dirty="0" smtClean="0">
                          <a:latin typeface="Arial" panose="020B0604020202020204" pitchFamily="34" charset="0"/>
                          <a:cs typeface="Arial" panose="020B0604020202020204" pitchFamily="34" charset="0"/>
                        </a:rPr>
                        <a:t>” has been typed into a field called ‘TITLE’ then the ‘GENDER’ field must contain either</a:t>
                      </a:r>
                      <a:r>
                        <a:rPr lang="en-US" sz="1600" baseline="0" dirty="0" smtClean="0">
                          <a:latin typeface="Arial" panose="020B0604020202020204" pitchFamily="34" charset="0"/>
                          <a:cs typeface="Arial" panose="020B0604020202020204" pitchFamily="34" charset="0"/>
                        </a:rPr>
                        <a:t> ‘M’ or ‘Male’.</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Check digit</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This is an extra digit added to a number which is calculated from the digits (refer to sections 6.12 and 6.13)</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Check digits can identify 3 types</a:t>
                      </a:r>
                      <a:r>
                        <a:rPr lang="en-US" sz="1600" baseline="0" dirty="0" smtClean="0">
                          <a:latin typeface="Arial" panose="020B0604020202020204" pitchFamily="34" charset="0"/>
                          <a:cs typeface="Arial" panose="020B0604020202020204" pitchFamily="34" charset="0"/>
                        </a:rPr>
                        <a:t> of error</a:t>
                      </a:r>
                      <a:endParaRPr lang="en-US" sz="1600" dirty="0" smtClean="0">
                        <a:latin typeface="Arial" panose="020B0604020202020204" pitchFamily="34" charset="0"/>
                        <a:cs typeface="Arial" panose="020B0604020202020204" pitchFamily="34" charset="0"/>
                      </a:endParaRPr>
                    </a:p>
                    <a:p>
                      <a:pPr marL="173038" indent="-173038">
                        <a:buFont typeface="Arial" panose="020B0604020202020204" pitchFamily="34" charset="0"/>
                        <a:buChar char="•"/>
                      </a:pPr>
                      <a:r>
                        <a:rPr lang="en-US" sz="1600" dirty="0" smtClean="0">
                          <a:latin typeface="Arial" panose="020B0604020202020204" pitchFamily="34" charset="0"/>
                          <a:cs typeface="Arial" panose="020B0604020202020204" pitchFamily="34" charset="0"/>
                        </a:rPr>
                        <a:t>If 2 digits</a:t>
                      </a:r>
                      <a:r>
                        <a:rPr lang="en-US" sz="1600" baseline="0" dirty="0" smtClean="0">
                          <a:latin typeface="Arial" panose="020B0604020202020204" pitchFamily="34" charset="0"/>
                          <a:cs typeface="Arial" panose="020B0604020202020204" pitchFamily="34" charset="0"/>
                        </a:rPr>
                        <a:t> have been transposed during input e.g. 13597 instead of 13579</a:t>
                      </a:r>
                    </a:p>
                    <a:p>
                      <a:pPr marL="173038" indent="-173038">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An incorrect digit entered twice e.g. 13559 instead of 13579</a:t>
                      </a:r>
                    </a:p>
                    <a:p>
                      <a:pPr marL="173038" indent="-173038">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A digit missed out altogether e.g. 1359 instead of 13579</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44654208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4000" dirty="0" smtClean="0"/>
              <a:t>7.2.6 </a:t>
            </a:r>
            <a:r>
              <a:rPr lang="en-GB" sz="4000" dirty="0"/>
              <a:t>– </a:t>
            </a:r>
            <a:r>
              <a:rPr lang="en-GB" sz="4000" smtClean="0"/>
              <a:t>File Structures</a:t>
            </a:r>
            <a:endParaRPr lang="en-GB" sz="4000" b="1" dirty="0" smtClean="0"/>
          </a:p>
        </p:txBody>
      </p:sp>
      <p:sp>
        <p:nvSpPr>
          <p:cNvPr id="8" name="Rectangle 7"/>
          <p:cNvSpPr/>
          <p:nvPr/>
        </p:nvSpPr>
        <p:spPr>
          <a:xfrm>
            <a:off x="323528" y="1123252"/>
            <a:ext cx="8496944" cy="203132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Calibri" panose="020F0502020204030204" pitchFamily="34" charset="0"/>
              </a:rPr>
              <a:t>Designing and agreeing file structures is an important part of the design stage. The fields used in the files need to take the following into account:</a:t>
            </a:r>
          </a:p>
          <a:p>
            <a:pPr marL="630238" indent="-284163">
              <a:buClr>
                <a:srgbClr val="00B050"/>
              </a:buClr>
              <a:buFont typeface="Arial" panose="020B0604020202020204" pitchFamily="34" charset="0"/>
              <a:buChar char="•"/>
            </a:pPr>
            <a:r>
              <a:rPr lang="en-US" dirty="0" smtClean="0">
                <a:latin typeface="Calibri" panose="020F0502020204030204" pitchFamily="34" charset="0"/>
              </a:rPr>
              <a:t>Field Length</a:t>
            </a:r>
          </a:p>
          <a:p>
            <a:pPr marL="630238" indent="-284163">
              <a:buClr>
                <a:srgbClr val="00B050"/>
              </a:buClr>
              <a:buFont typeface="Arial" panose="020B0604020202020204" pitchFamily="34" charset="0"/>
              <a:buChar char="•"/>
            </a:pPr>
            <a:r>
              <a:rPr lang="en-US" dirty="0" smtClean="0">
                <a:latin typeface="Calibri" panose="020F0502020204030204" pitchFamily="34" charset="0"/>
              </a:rPr>
              <a:t>Field Name (suitable names should be chosen)</a:t>
            </a:r>
          </a:p>
          <a:p>
            <a:pPr marL="630238" indent="-284163">
              <a:buClr>
                <a:srgbClr val="00B050"/>
              </a:buClr>
              <a:buFont typeface="Arial" panose="020B0604020202020204" pitchFamily="34" charset="0"/>
              <a:buChar char="•"/>
            </a:pPr>
            <a:r>
              <a:rPr lang="en-US" dirty="0" smtClean="0">
                <a:latin typeface="Calibri" panose="020F0502020204030204" pitchFamily="34" charset="0"/>
              </a:rPr>
              <a:t>Data Type</a:t>
            </a:r>
          </a:p>
          <a:p>
            <a:pPr marL="342900" indent="-342900">
              <a:buClr>
                <a:srgbClr val="00B050"/>
              </a:buClr>
              <a:buFont typeface="Wingdings 3" panose="05040102010807070707" pitchFamily="18" charset="2"/>
              <a:buChar char=""/>
            </a:pPr>
            <a:r>
              <a:rPr lang="en-US" dirty="0" smtClean="0">
                <a:latin typeface="Calibri" panose="020F0502020204030204" pitchFamily="34" charset="0"/>
              </a:rPr>
              <a:t>A </a:t>
            </a:r>
            <a:r>
              <a:rPr lang="en-US" b="1" dirty="0" smtClean="0">
                <a:solidFill>
                  <a:srgbClr val="FF0000"/>
                </a:solidFill>
                <a:latin typeface="Calibri" panose="020F0502020204030204" pitchFamily="34" charset="0"/>
              </a:rPr>
              <a:t>Data Dictionary </a:t>
            </a:r>
            <a:r>
              <a:rPr lang="en-US" dirty="0" smtClean="0">
                <a:latin typeface="Calibri" panose="020F0502020204030204" pitchFamily="34" charset="0"/>
              </a:rPr>
              <a:t>is used to show suitable field names. An example if a dictionary is given in table 7.3.</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15396982"/>
              </p:ext>
            </p:extLst>
          </p:nvPr>
        </p:nvGraphicFramePr>
        <p:xfrm>
          <a:off x="395536" y="3238976"/>
          <a:ext cx="8424936" cy="2494280"/>
        </p:xfrm>
        <a:graphic>
          <a:graphicData uri="http://schemas.openxmlformats.org/drawingml/2006/table">
            <a:tbl>
              <a:tblPr firstRow="1" bandRow="1">
                <a:tableStyleId>{5C22544A-7EE6-4342-B048-85BDC9FD1C3A}</a:tableStyleId>
              </a:tblPr>
              <a:tblGrid>
                <a:gridCol w="2232248"/>
                <a:gridCol w="1080120"/>
                <a:gridCol w="1584176"/>
                <a:gridCol w="3528392"/>
              </a:tblGrid>
              <a:tr h="370840">
                <a:tc>
                  <a:txBody>
                    <a:bodyPr/>
                    <a:lstStyle/>
                    <a:p>
                      <a:r>
                        <a:rPr lang="en-US" sz="1800" dirty="0" smtClean="0">
                          <a:latin typeface="Arial" panose="020B0604020202020204" pitchFamily="34" charset="0"/>
                          <a:cs typeface="Arial" panose="020B0604020202020204" pitchFamily="34" charset="0"/>
                        </a:rPr>
                        <a:t>Field name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Field Length</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Field Type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Suitable Validation Checks</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err="1" smtClean="0">
                          <a:latin typeface="Arial" panose="020B0604020202020204" pitchFamily="34" charset="0"/>
                          <a:cs typeface="Arial" panose="020B0604020202020204" pitchFamily="34" charset="0"/>
                        </a:rPr>
                        <a:t>Product</a:t>
                      </a:r>
                      <a:r>
                        <a:rPr lang="en-US" sz="1800" baseline="0" dirty="0" err="1" smtClean="0">
                          <a:latin typeface="Arial" panose="020B0604020202020204" pitchFamily="34" charset="0"/>
                          <a:cs typeface="Arial" panose="020B0604020202020204" pitchFamily="34" charset="0"/>
                        </a:rPr>
                        <a:t>_code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Alphanumeric</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Length check</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err="1" smtClean="0">
                          <a:latin typeface="Arial" panose="020B0604020202020204" pitchFamily="34" charset="0"/>
                          <a:cs typeface="Arial" panose="020B0604020202020204" pitchFamily="34" charset="0"/>
                        </a:rPr>
                        <a:t>Manufacture_year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Numeric</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Range check</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err="1" smtClean="0">
                          <a:latin typeface="Arial" panose="020B0604020202020204" pitchFamily="34" charset="0"/>
                          <a:cs typeface="Arial" panose="020B0604020202020204" pitchFamily="34" charset="0"/>
                        </a:rPr>
                        <a:t>Product_name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Alphanumeric</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None</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err="1" smtClean="0">
                          <a:latin typeface="Arial" panose="020B0604020202020204" pitchFamily="34" charset="0"/>
                          <a:cs typeface="Arial" panose="020B0604020202020204" pitchFamily="34" charset="0"/>
                        </a:rPr>
                        <a:t>Location_of_stock</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Numeric</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Character check</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err="1" smtClean="0">
                          <a:latin typeface="Arial" panose="020B0604020202020204" pitchFamily="34" charset="0"/>
                          <a:cs typeface="Arial" panose="020B0604020202020204" pitchFamily="34" charset="0"/>
                        </a:rPr>
                        <a:t>Colour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rPr>
                        <a:t>Alphanumeric</a:t>
                      </a:r>
                      <a:endParaRPr lang="en-GB" sz="1800" dirty="0" smtClean="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Look-up check</a:t>
                      </a:r>
                      <a:endParaRPr lang="en-GB" sz="1800" dirty="0">
                        <a:latin typeface="Arial" panose="020B0604020202020204" pitchFamily="34" charset="0"/>
                        <a:cs typeface="Arial" panose="020B0604020202020204" pitchFamily="34" charset="0"/>
                      </a:endParaRPr>
                    </a:p>
                  </a:txBody>
                  <a:tcPr/>
                </a:tc>
              </a:tr>
            </a:tbl>
          </a:graphicData>
        </a:graphic>
      </p:graphicFrame>
      <p:sp>
        <p:nvSpPr>
          <p:cNvPr id="3" name="Rectangle 2"/>
          <p:cNvSpPr/>
          <p:nvPr/>
        </p:nvSpPr>
        <p:spPr>
          <a:xfrm>
            <a:off x="323528" y="6237312"/>
            <a:ext cx="3951403" cy="369332"/>
          </a:xfrm>
          <a:prstGeom prst="rect">
            <a:avLst/>
          </a:prstGeom>
        </p:spPr>
        <p:txBody>
          <a:bodyPr wrap="none">
            <a:spAutoFit/>
          </a:bodyPr>
          <a:lstStyle/>
          <a:p>
            <a:r>
              <a:rPr lang="en-US" b="1" dirty="0" smtClean="0">
                <a:latin typeface="Calibri" panose="020F0502020204030204" pitchFamily="34" charset="0"/>
              </a:rPr>
              <a:t>Table 7.3 – </a:t>
            </a:r>
            <a:r>
              <a:rPr lang="en-US" dirty="0" smtClean="0">
                <a:latin typeface="Calibri" panose="020F0502020204030204" pitchFamily="34" charset="0"/>
              </a:rPr>
              <a:t>Example of a Data Dictionary</a:t>
            </a:r>
            <a:endParaRPr lang="en-GB" dirty="0"/>
          </a:p>
        </p:txBody>
      </p:sp>
    </p:spTree>
    <p:extLst>
      <p:ext uri="{BB962C8B-B14F-4D97-AF65-F5344CB8AC3E}">
        <p14:creationId xmlns:p14="http://schemas.microsoft.com/office/powerpoint/2010/main" val="293631023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There are 6 sections to this Theory Unit, each of which will give you a basic understanding and practice at possible exam questions. It will involve gaining knowledge towards the answers.</a:t>
            </a:r>
          </a:p>
          <a:p>
            <a:r>
              <a:rPr lang="en-GB" sz="2130" dirty="0" smtClean="0">
                <a:latin typeface="Arial" panose="020B0604020202020204" pitchFamily="34" charset="0"/>
                <a:cs typeface="Arial" panose="020B0604020202020204" pitchFamily="34" charset="0"/>
              </a:rPr>
              <a:t>This is not a wrote learning course, you will need to understand the basics of the systems life cycle in order to adapt your knowledge towards companies and their needs. This will involve understanding the stages within the life cycle, analysis design, development and testing, implementation, documentation and the evaluation stage.</a:t>
            </a:r>
          </a:p>
          <a:p>
            <a:r>
              <a:rPr lang="en-GB" sz="2130" dirty="0" smtClean="0">
                <a:latin typeface="Arial" panose="020B0604020202020204" pitchFamily="34" charset="0"/>
                <a:cs typeface="Arial" panose="020B0604020202020204" pitchFamily="34" charset="0"/>
              </a:rPr>
              <a:t>In the exam you will be given a scenario to answers questions from, and adapt your knowledge and use the key terms and named processes to give a judgemental answer.</a:t>
            </a:r>
          </a:p>
          <a:p>
            <a:r>
              <a:rPr lang="en-GB" sz="2130" dirty="0" smtClean="0">
                <a:latin typeface="Arial" panose="020B0604020202020204" pitchFamily="34" charset="0"/>
                <a:cs typeface="Arial" panose="020B0604020202020204" pitchFamily="34" charset="0"/>
              </a:rPr>
              <a:t>The exam will consist of precise questions requiring precise answers as well as theory questions that will require you to propose a possible solution with a justification.</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3200" dirty="0" smtClean="0"/>
              <a:t>7.2.7 </a:t>
            </a:r>
            <a:r>
              <a:rPr lang="en-GB" sz="3200" dirty="0"/>
              <a:t>– </a:t>
            </a:r>
            <a:r>
              <a:rPr lang="en-GB" sz="3200" dirty="0" smtClean="0"/>
              <a:t>Design and Testing Strategy Plan</a:t>
            </a:r>
            <a:endParaRPr lang="en-GB" sz="3200" b="1" dirty="0" smtClean="0"/>
          </a:p>
        </p:txBody>
      </p:sp>
      <p:sp>
        <p:nvSpPr>
          <p:cNvPr id="8" name="Rectangle 7"/>
          <p:cNvSpPr/>
          <p:nvPr/>
        </p:nvSpPr>
        <p:spPr>
          <a:xfrm>
            <a:off x="323528" y="1123252"/>
            <a:ext cx="8496944" cy="347787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200" dirty="0" smtClean="0">
                <a:latin typeface="Calibri" panose="020F0502020204030204" pitchFamily="34" charset="0"/>
              </a:rPr>
              <a:t>When producing the software for the new system, it is very important to test it thoroughly in order to:</a:t>
            </a:r>
          </a:p>
          <a:p>
            <a:pPr marL="630238" indent="-342900">
              <a:buClr>
                <a:srgbClr val="00B050"/>
              </a:buClr>
              <a:buFont typeface="Arial" panose="020B0604020202020204" pitchFamily="34" charset="0"/>
              <a:buChar char="•"/>
            </a:pPr>
            <a:r>
              <a:rPr lang="en-US" sz="2200" dirty="0" smtClean="0">
                <a:latin typeface="Calibri" panose="020F0502020204030204" pitchFamily="34" charset="0"/>
              </a:rPr>
              <a:t>Make sure it meets the agreed client requirements</a:t>
            </a:r>
          </a:p>
          <a:p>
            <a:pPr marL="630238" indent="-342900">
              <a:buClr>
                <a:srgbClr val="00B050"/>
              </a:buClr>
              <a:buFont typeface="Arial" panose="020B0604020202020204" pitchFamily="34" charset="0"/>
              <a:buChar char="•"/>
            </a:pPr>
            <a:r>
              <a:rPr lang="en-US" sz="2200" dirty="0" smtClean="0">
                <a:latin typeface="Calibri" panose="020F0502020204030204" pitchFamily="34" charset="0"/>
              </a:rPr>
              <a:t>Remove any bugs / errors from the system</a:t>
            </a:r>
          </a:p>
          <a:p>
            <a:pPr marL="630238" indent="-342900">
              <a:buClr>
                <a:srgbClr val="00B050"/>
              </a:buClr>
              <a:buFont typeface="Arial" panose="020B0604020202020204" pitchFamily="34" charset="0"/>
              <a:buChar char="•"/>
            </a:pPr>
            <a:r>
              <a:rPr lang="en-US" sz="2200" dirty="0" smtClean="0">
                <a:latin typeface="Calibri" panose="020F0502020204030204" pitchFamily="34" charset="0"/>
              </a:rPr>
              <a:t>Make sure it produces the required output for data where the correct output is already known</a:t>
            </a:r>
          </a:p>
          <a:p>
            <a:pPr marL="630238" indent="-342900">
              <a:buClr>
                <a:srgbClr val="00B050"/>
              </a:buClr>
              <a:buFont typeface="Arial" panose="020B0604020202020204" pitchFamily="34" charset="0"/>
              <a:buChar char="•"/>
            </a:pPr>
            <a:r>
              <a:rPr lang="en-US" sz="2200" dirty="0" smtClean="0">
                <a:latin typeface="Calibri" panose="020F0502020204030204" pitchFamily="34" charset="0"/>
              </a:rPr>
              <a:t>Check that the software doesn’t crash under certain conditions</a:t>
            </a:r>
          </a:p>
          <a:p>
            <a:pPr marL="630238" indent="-342900">
              <a:buClr>
                <a:srgbClr val="00B050"/>
              </a:buClr>
              <a:buFont typeface="Arial" panose="020B0604020202020204" pitchFamily="34" charset="0"/>
              <a:buChar char="•"/>
            </a:pPr>
            <a:r>
              <a:rPr lang="en-US" sz="2200" dirty="0" smtClean="0">
                <a:latin typeface="Calibri" panose="020F0502020204030204" pitchFamily="34" charset="0"/>
              </a:rPr>
              <a:t>To do this, it is necessary to produce a testing strategy or plan to ensure all the possible scenarios have been tested so that the criteria have been met. </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pic>
        <p:nvPicPr>
          <p:cNvPr id="1026" name="Picture 2" descr="http://techgenmag.com/wp-content/uploads/2014/11/glitch.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94" r="10110"/>
          <a:stretch/>
        </p:blipFill>
        <p:spPr bwMode="auto">
          <a:xfrm>
            <a:off x="323528" y="4674493"/>
            <a:ext cx="2736305" cy="18751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ytimg.com/vi/24CNu3cPjv8/hqdefaul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659419"/>
            <a:ext cx="2520280" cy="189021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images-blogger-opensocial.googleusercontent.com/gadgets/proxy?url=http%3A%2F%2Fwww.thatvideogameblog.com%2Fwp-content%2Fuploads%2F2009%2F05%2Fgame-bug.jpg&amp;container=blogger&amp;gadget=a&amp;rewriteMime=image%2F*"/>
          <p:cNvPicPr>
            <a:picLocks noChangeAspect="1" noChangeArrowheads="1"/>
          </p:cNvPicPr>
          <p:nvPr/>
        </p:nvPicPr>
        <p:blipFill rotWithShape="1">
          <a:blip r:embed="rId5">
            <a:extLst>
              <a:ext uri="{28A0092B-C50C-407E-A947-70E740481C1C}">
                <a14:useLocalDpi xmlns:a14="http://schemas.microsoft.com/office/drawing/2010/main" val="0"/>
              </a:ext>
            </a:extLst>
          </a:blip>
          <a:srcRect r="12961"/>
          <a:stretch/>
        </p:blipFill>
        <p:spPr bwMode="auto">
          <a:xfrm>
            <a:off x="5868144" y="4653161"/>
            <a:ext cx="2952328" cy="1896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982758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2900" dirty="0" smtClean="0"/>
              <a:t>7.3.1 </a:t>
            </a:r>
            <a:r>
              <a:rPr lang="en-GB" sz="2900" dirty="0"/>
              <a:t>– </a:t>
            </a:r>
            <a:r>
              <a:rPr lang="en-GB" sz="2900" dirty="0" smtClean="0"/>
              <a:t>Development and Testing - Development</a:t>
            </a:r>
            <a:endParaRPr lang="en-GB" sz="2900" b="1" dirty="0" smtClean="0"/>
          </a:p>
        </p:txBody>
      </p:sp>
      <p:sp>
        <p:nvSpPr>
          <p:cNvPr id="8" name="Rectangle 7"/>
          <p:cNvSpPr/>
          <p:nvPr/>
        </p:nvSpPr>
        <p:spPr>
          <a:xfrm>
            <a:off x="323528" y="1123252"/>
            <a:ext cx="8496944" cy="5376857"/>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20" dirty="0" smtClean="0">
                <a:latin typeface="Calibri" panose="020F0502020204030204" pitchFamily="34" charset="0"/>
              </a:rPr>
              <a:t>Once the design stage is completed, it is </a:t>
            </a:r>
            <a:r>
              <a:rPr lang="en-US" sz="2020" dirty="0">
                <a:latin typeface="Calibri" panose="020F0502020204030204" pitchFamily="34" charset="0"/>
              </a:rPr>
              <a:t>then necessary to create the system and test it </a:t>
            </a:r>
            <a:r>
              <a:rPr lang="en-US" sz="2020" dirty="0" smtClean="0">
                <a:latin typeface="Calibri" panose="020F0502020204030204" pitchFamily="34" charset="0"/>
              </a:rPr>
              <a:t>fully. This means development and testing strategies that re often adopted by systems analysts:</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If the system contains files (e.g. a database) then the file structure will need to be finalized at this stage (e.g. what type of data is being stored in each field, length of each field, which field will be the key field, how the data will be linked etc.) Once the file structure has been determined it is then created and tested fully to make sure it is robust when the system goes live.</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Since it is important that the correct data is stored in files, there are certain techniques that need to be adopted to make sure the data populating the files . Database is at least the right type and that it conforms to certain rules. Validation routines and verification methods are used to ensure this happens. Again, these routines and verification methods are used to ensure this happens and then these routines have to be fully tested to ensure they do trap unwanted data but also to make sure that any data transferred from a paper-based system to an electronic system has been done accurately.</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545422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2900" dirty="0" smtClean="0"/>
              <a:t>7.3.1 </a:t>
            </a:r>
            <a:r>
              <a:rPr lang="en-GB" sz="2900" dirty="0"/>
              <a:t>– </a:t>
            </a:r>
            <a:r>
              <a:rPr lang="en-GB" sz="2900" dirty="0" smtClean="0"/>
              <a:t>Development and Testing - Development</a:t>
            </a:r>
            <a:endParaRPr lang="en-GB" sz="2900" b="1" dirty="0" smtClean="0"/>
          </a:p>
        </p:txBody>
      </p:sp>
      <p:sp>
        <p:nvSpPr>
          <p:cNvPr id="8" name="Rectangle 7"/>
          <p:cNvSpPr/>
          <p:nvPr/>
        </p:nvSpPr>
        <p:spPr>
          <a:xfrm>
            <a:off x="323527" y="1123252"/>
            <a:ext cx="6589043" cy="3600986"/>
          </a:xfrm>
          <a:prstGeom prst="rect">
            <a:avLst/>
          </a:prstGeom>
        </p:spPr>
        <p:txBody>
          <a:bodyPr wrap="square">
            <a:spAutoFit/>
          </a:bodyPr>
          <a:lstStyle/>
          <a:p>
            <a:pPr marL="234950" indent="-231775">
              <a:buClr>
                <a:srgbClr val="00B050"/>
              </a:buClr>
              <a:buFont typeface="Arial" panose="020B0604020202020204" pitchFamily="34" charset="0"/>
              <a:buChar char="•"/>
            </a:pPr>
            <a:r>
              <a:rPr lang="en-US" sz="1900" dirty="0" smtClean="0">
                <a:latin typeface="Calibri" panose="020F0502020204030204" pitchFamily="34" charset="0"/>
              </a:rPr>
              <a:t>Obviously any system being developed will have some form of user interface. The types of hardware have already been considered, how these are used to actually interface with the final system now needs to be identified. For example, how the screens (and any other input devices) will be used to collect the data and the way the output will be presented.</a:t>
            </a:r>
          </a:p>
          <a:p>
            <a:pPr marL="234950" indent="-231775">
              <a:buClr>
                <a:srgbClr val="00B050"/>
              </a:buClr>
              <a:buFont typeface="Arial" panose="020B0604020202020204" pitchFamily="34" charset="0"/>
              <a:buChar char="•"/>
            </a:pPr>
            <a:r>
              <a:rPr lang="en-US" sz="1900" dirty="0" smtClean="0">
                <a:latin typeface="Calibri" panose="020F0502020204030204" pitchFamily="34" charset="0"/>
              </a:rPr>
              <a:t>If specialist hardware is needed (i.e. for people with disabilities) then it will be necessary to finalize how these devices are used with the system when it is implemented, This will be followed by thorough testing to ensure that the user screens are user-friendly and that the correct output is associated with the inputs to the system.</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74393391"/>
              </p:ext>
            </p:extLst>
          </p:nvPr>
        </p:nvGraphicFramePr>
        <p:xfrm>
          <a:off x="6948264" y="1124744"/>
          <a:ext cx="1835893" cy="5312456"/>
        </p:xfrm>
        <a:graphic>
          <a:graphicData uri="http://schemas.openxmlformats.org/drawingml/2006/table">
            <a:tbl>
              <a:tblPr firstRow="1" firstCol="1" lastRow="1" lastCol="1" bandRow="1" bandCol="1">
                <a:tableStyleId>{2D5ABB26-0587-4C30-8999-92F81FD0307C}</a:tableStyleId>
              </a:tblPr>
              <a:tblGrid>
                <a:gridCol w="1835893"/>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you would restrict data in Access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difference between an input mask and data validation.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not all programs allow the Tab key to jump between boxes.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likely mistakes an OMR reader would make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Google George Bush and Hanging Chads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728192" cy="30703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en.tekstenuitleg.net/media/22745/input_mask_wizar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994" y="4736947"/>
            <a:ext cx="2078766" cy="178179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3.amazonaws.com/ssi-article-images/office2010/access2010/input-mask-8.jpg"/>
          <p:cNvPicPr>
            <a:picLocks noChangeAspect="1" noChangeArrowheads="1"/>
          </p:cNvPicPr>
          <p:nvPr/>
        </p:nvPicPr>
        <p:blipFill rotWithShape="1">
          <a:blip r:embed="rId6">
            <a:extLst>
              <a:ext uri="{28A0092B-C50C-407E-A947-70E740481C1C}">
                <a14:useLocalDpi xmlns:a14="http://schemas.microsoft.com/office/drawing/2010/main" val="0"/>
              </a:ext>
            </a:extLst>
          </a:blip>
          <a:srcRect r="22741"/>
          <a:stretch/>
        </p:blipFill>
        <p:spPr bwMode="auto">
          <a:xfrm>
            <a:off x="2586258" y="4751745"/>
            <a:ext cx="2201766" cy="177231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content.gcflearnfree.org/topics/146/ac07_validation_text_set.gif"/>
          <p:cNvPicPr>
            <a:picLocks noChangeAspect="1" noChangeArrowheads="1"/>
          </p:cNvPicPr>
          <p:nvPr/>
        </p:nvPicPr>
        <p:blipFill rotWithShape="1">
          <a:blip r:embed="rId7">
            <a:extLst>
              <a:ext uri="{28A0092B-C50C-407E-A947-70E740481C1C}">
                <a14:useLocalDpi xmlns:a14="http://schemas.microsoft.com/office/drawing/2010/main" val="0"/>
              </a:ext>
            </a:extLst>
          </a:blip>
          <a:srcRect r="49143"/>
          <a:stretch/>
        </p:blipFill>
        <p:spPr bwMode="auto">
          <a:xfrm>
            <a:off x="5006193" y="4751745"/>
            <a:ext cx="1793252" cy="1698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41007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smtClean="0"/>
              <a:t>7.3.2 </a:t>
            </a:r>
            <a:r>
              <a:rPr lang="en-GB" sz="3600" dirty="0"/>
              <a:t>– </a:t>
            </a:r>
            <a:r>
              <a:rPr lang="en-GB" sz="3600" dirty="0" smtClean="0"/>
              <a:t>Testing Strategies</a:t>
            </a:r>
            <a:endParaRPr lang="en-GB" sz="3600" b="1" dirty="0" smtClean="0"/>
          </a:p>
        </p:txBody>
      </p:sp>
      <p:sp>
        <p:nvSpPr>
          <p:cNvPr id="8" name="Rectangle 7"/>
          <p:cNvSpPr/>
          <p:nvPr/>
        </p:nvSpPr>
        <p:spPr>
          <a:xfrm>
            <a:off x="323527" y="1123252"/>
            <a:ext cx="8496945" cy="5647700"/>
          </a:xfrm>
          <a:prstGeom prst="rect">
            <a:avLst/>
          </a:prstGeom>
        </p:spPr>
        <p:txBody>
          <a:bodyPr wrap="square">
            <a:spAutoFit/>
          </a:bodyPr>
          <a:lstStyle/>
          <a:p>
            <a:pPr marL="346075" indent="-342900">
              <a:buClr>
                <a:srgbClr val="00B050"/>
              </a:buClr>
              <a:buFont typeface="Wingdings 3" panose="05040102010807070707" pitchFamily="18" charset="2"/>
              <a:buChar char=""/>
            </a:pPr>
            <a:r>
              <a:rPr lang="en-US" sz="1900" dirty="0" smtClean="0">
                <a:latin typeface="Calibri" panose="020F0502020204030204" pitchFamily="34" charset="0"/>
              </a:rPr>
              <a:t>Software is often developed in </a:t>
            </a:r>
            <a:r>
              <a:rPr lang="en-US" sz="1900" b="1" dirty="0" smtClean="0">
                <a:solidFill>
                  <a:srgbClr val="FF0000"/>
                </a:solidFill>
                <a:latin typeface="Calibri" panose="020F0502020204030204" pitchFamily="34" charset="0"/>
              </a:rPr>
              <a:t>modular</a:t>
            </a:r>
            <a:r>
              <a:rPr lang="en-US" sz="1900" dirty="0" smtClean="0">
                <a:solidFill>
                  <a:srgbClr val="FF0000"/>
                </a:solidFill>
                <a:latin typeface="Calibri" panose="020F0502020204030204" pitchFamily="34" charset="0"/>
              </a:rPr>
              <a:t> </a:t>
            </a:r>
            <a:r>
              <a:rPr lang="en-US" sz="1900" dirty="0" smtClean="0">
                <a:latin typeface="Calibri" panose="020F0502020204030204" pitchFamily="34" charset="0"/>
              </a:rPr>
              <a:t>form. This method allows the software to be broken down into smaller parts (known as modules). Each part is developed separately by a programmer (or team of programmers) and is then tested to see if it functions correctly. Any problems resulting from the testing requires the module to be modified and then tested again.</a:t>
            </a:r>
          </a:p>
          <a:p>
            <a:pPr marL="346075" indent="-342900">
              <a:buClr>
                <a:srgbClr val="00B050"/>
              </a:buClr>
              <a:buFont typeface="Wingdings 3" panose="05040102010807070707" pitchFamily="18" charset="2"/>
              <a:buChar char=""/>
            </a:pPr>
            <a:r>
              <a:rPr lang="en-US" sz="1900" dirty="0" smtClean="0">
                <a:latin typeface="Calibri" panose="020F0502020204030204" pitchFamily="34" charset="0"/>
              </a:rPr>
              <a:t>Once the development if each module is completed, the whole system needs to be tested (i.e. all modules functioning together). Even though each module may work satisfactorily, when they are all put together there may be data clashes or incompatibility, memory issues etc.</a:t>
            </a:r>
          </a:p>
          <a:p>
            <a:pPr marL="346075" indent="-342900">
              <a:buClr>
                <a:srgbClr val="00B050"/>
              </a:buClr>
              <a:buFont typeface="Wingdings 3" panose="05040102010807070707" pitchFamily="18" charset="2"/>
              <a:buChar char=""/>
            </a:pPr>
            <a:r>
              <a:rPr lang="en-US" sz="1900" dirty="0" smtClean="0">
                <a:latin typeface="Calibri" panose="020F0502020204030204" pitchFamily="34" charset="0"/>
              </a:rPr>
              <a:t>All of this may lead to a need to improve the input and output methods, file/database structure, validation and verification methods, etc. and then test everything fully again. It is a very time-consuming process but it has to be as perfect as possible before the system goes live.</a:t>
            </a:r>
          </a:p>
          <a:p>
            <a:pPr marL="346075" indent="-342900">
              <a:buClr>
                <a:srgbClr val="00B050"/>
              </a:buClr>
              <a:buFont typeface="Wingdings 3" panose="05040102010807070707" pitchFamily="18" charset="2"/>
              <a:buChar char=""/>
            </a:pPr>
            <a:r>
              <a:rPr lang="en-US" sz="1900" dirty="0" smtClean="0">
                <a:latin typeface="Calibri" panose="020F0502020204030204" pitchFamily="34" charset="0"/>
              </a:rPr>
              <a:t>Testing will </a:t>
            </a:r>
            <a:r>
              <a:rPr lang="en-US" sz="1900" dirty="0">
                <a:latin typeface="Calibri" panose="020F0502020204030204" pitchFamily="34" charset="0"/>
              </a:rPr>
              <a:t>u</a:t>
            </a:r>
            <a:r>
              <a:rPr lang="en-US" sz="1900" dirty="0" smtClean="0">
                <a:latin typeface="Calibri" panose="020F0502020204030204" pitchFamily="34" charset="0"/>
              </a:rPr>
              <a:t>se many different types of test data, which will fall into one of four categories:</a:t>
            </a:r>
          </a:p>
          <a:p>
            <a:pPr marL="568325" indent="-234950">
              <a:buClr>
                <a:srgbClr val="00B050"/>
              </a:buClr>
              <a:buFont typeface="Arial" panose="020B0604020202020204" pitchFamily="34" charset="0"/>
              <a:buChar char="•"/>
            </a:pPr>
            <a:r>
              <a:rPr lang="en-US" sz="1900" dirty="0" smtClean="0">
                <a:latin typeface="Calibri" panose="020F0502020204030204" pitchFamily="34" charset="0"/>
              </a:rPr>
              <a:t>Normal</a:t>
            </a:r>
          </a:p>
          <a:p>
            <a:pPr marL="568325" indent="-234950">
              <a:buClr>
                <a:srgbClr val="00B050"/>
              </a:buClr>
              <a:buFont typeface="Arial" panose="020B0604020202020204" pitchFamily="34" charset="0"/>
              <a:buChar char="•"/>
            </a:pPr>
            <a:r>
              <a:rPr lang="en-US" sz="1900" dirty="0" smtClean="0">
                <a:latin typeface="Calibri" panose="020F0502020204030204" pitchFamily="34" charset="0"/>
              </a:rPr>
              <a:t>Abnormal</a:t>
            </a:r>
          </a:p>
          <a:p>
            <a:pPr marL="568325" indent="-234950">
              <a:buClr>
                <a:srgbClr val="00B050"/>
              </a:buClr>
              <a:buFont typeface="Arial" panose="020B0604020202020204" pitchFamily="34" charset="0"/>
              <a:buChar char="•"/>
            </a:pPr>
            <a:r>
              <a:rPr lang="en-US" sz="1900" dirty="0" smtClean="0">
                <a:latin typeface="Calibri" panose="020F0502020204030204" pitchFamily="34" charset="0"/>
              </a:rPr>
              <a:t>Extreme</a:t>
            </a:r>
            <a:endParaRPr lang="en-US" sz="1900" dirty="0">
              <a:latin typeface="Calibri" panose="020F0502020204030204" pitchFamily="34" charset="0"/>
            </a:endParaRPr>
          </a:p>
          <a:p>
            <a:pPr marL="568325" indent="-234950">
              <a:buClr>
                <a:srgbClr val="00B050"/>
              </a:buClr>
              <a:buFont typeface="Arial" panose="020B0604020202020204" pitchFamily="34" charset="0"/>
              <a:buChar char="•"/>
            </a:pPr>
            <a:r>
              <a:rPr lang="en-US" sz="1900" dirty="0" smtClean="0">
                <a:latin typeface="Calibri" panose="020F0502020204030204" pitchFamily="34" charset="0"/>
              </a:rPr>
              <a:t>Live</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339277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smtClean="0"/>
              <a:t>7.3.2 </a:t>
            </a:r>
            <a:r>
              <a:rPr lang="en-GB" sz="3600" dirty="0"/>
              <a:t>– </a:t>
            </a:r>
            <a:r>
              <a:rPr lang="en-GB" sz="3600" dirty="0" smtClean="0"/>
              <a:t>Testing Strategies</a:t>
            </a:r>
            <a:endParaRPr lang="en-GB" sz="36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140</a:t>
            </a:r>
            <a:endParaRPr lang="en-GB" sz="1400" b="1" dirty="0">
              <a:latin typeface="Arial" panose="020B0604020202020204" pitchFamily="34" charset="0"/>
              <a:cs typeface="Arial" panose="020B0604020202020204" pitchFamily="34" charset="0"/>
            </a:endParaRPr>
          </a:p>
        </p:txBody>
      </p:sp>
      <p:grpSp>
        <p:nvGrpSpPr>
          <p:cNvPr id="37" name="Group 36"/>
          <p:cNvGrpSpPr/>
          <p:nvPr/>
        </p:nvGrpSpPr>
        <p:grpSpPr>
          <a:xfrm>
            <a:off x="6871477" y="1563626"/>
            <a:ext cx="2052727" cy="2274942"/>
            <a:chOff x="6551721" y="1562496"/>
            <a:chExt cx="2052727" cy="2274942"/>
          </a:xfrm>
        </p:grpSpPr>
        <p:sp>
          <p:nvSpPr>
            <p:cNvPr id="27" name="TextBox 26"/>
            <p:cNvSpPr txBox="1"/>
            <p:nvPr/>
          </p:nvSpPr>
          <p:spPr>
            <a:xfrm>
              <a:off x="7092280" y="1562497"/>
              <a:ext cx="1116623" cy="264813"/>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sz="1700" b="1" dirty="0" smtClean="0"/>
                <a:t>Module 4</a:t>
              </a:r>
              <a:endParaRPr lang="en-GB" sz="1700" b="1" dirty="0"/>
            </a:p>
          </p:txBody>
        </p:sp>
        <p:sp>
          <p:nvSpPr>
            <p:cNvPr id="28" name="TextBox 27"/>
            <p:cNvSpPr txBox="1"/>
            <p:nvPr/>
          </p:nvSpPr>
          <p:spPr>
            <a:xfrm>
              <a:off x="7033804" y="3560439"/>
              <a:ext cx="1282611" cy="276999"/>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b="1" dirty="0" smtClean="0"/>
                <a:t>Testing</a:t>
              </a:r>
              <a:endParaRPr lang="en-GB" sz="1600" b="1" dirty="0"/>
            </a:p>
          </p:txBody>
        </p:sp>
        <p:sp>
          <p:nvSpPr>
            <p:cNvPr id="29" name="TextBox 28"/>
            <p:cNvSpPr txBox="1"/>
            <p:nvPr/>
          </p:nvSpPr>
          <p:spPr>
            <a:xfrm>
              <a:off x="6732240" y="2458137"/>
              <a:ext cx="1872208" cy="461665"/>
            </a:xfrm>
            <a:prstGeom prst="rect">
              <a:avLst/>
            </a:prstGeom>
            <a:noFill/>
            <a:ln w="28575">
              <a:noFill/>
            </a:ln>
          </p:spPr>
          <p:txBody>
            <a:bodyPr wrap="square" lIns="0" tIns="0" rIns="0" bIns="0" rtlCol="0">
              <a:spAutoFit/>
            </a:bodyPr>
            <a:lstStyle/>
            <a:p>
              <a:pPr algn="ctr"/>
              <a:r>
                <a:rPr lang="en-US" sz="1500" dirty="0" smtClean="0"/>
                <a:t>Modify module if any errors are found</a:t>
              </a:r>
              <a:endParaRPr lang="en-GB" sz="1500" dirty="0"/>
            </a:p>
          </p:txBody>
        </p:sp>
        <p:cxnSp>
          <p:nvCxnSpPr>
            <p:cNvPr id="30" name="Straight Arrow Connector 29"/>
            <p:cNvCxnSpPr>
              <a:stCxn id="27" idx="2"/>
              <a:endCxn id="29" idx="0"/>
            </p:cNvCxnSpPr>
            <p:nvPr/>
          </p:nvCxnSpPr>
          <p:spPr>
            <a:xfrm>
              <a:off x="7650592" y="1827310"/>
              <a:ext cx="17752" cy="6308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9" idx="2"/>
              <a:endCxn id="28" idx="0"/>
            </p:cNvCxnSpPr>
            <p:nvPr/>
          </p:nvCxnSpPr>
          <p:spPr>
            <a:xfrm>
              <a:off x="7668344" y="2919802"/>
              <a:ext cx="6766" cy="6406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Curved Right Arrow 31"/>
            <p:cNvSpPr/>
            <p:nvPr/>
          </p:nvSpPr>
          <p:spPr>
            <a:xfrm flipV="1">
              <a:off x="6551721" y="1562496"/>
              <a:ext cx="482084" cy="2210761"/>
            </a:xfrm>
            <a:prstGeom prst="curvedRightArrow">
              <a:avLst>
                <a:gd name="adj1" fmla="val 25000"/>
                <a:gd name="adj2" fmla="val 55534"/>
                <a:gd name="adj3" fmla="val 25000"/>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39" name="Group 38"/>
          <p:cNvGrpSpPr/>
          <p:nvPr/>
        </p:nvGrpSpPr>
        <p:grpSpPr>
          <a:xfrm>
            <a:off x="4700995" y="1563626"/>
            <a:ext cx="2052727" cy="2274942"/>
            <a:chOff x="6551721" y="1562496"/>
            <a:chExt cx="2052727" cy="2274942"/>
          </a:xfrm>
        </p:grpSpPr>
        <p:sp>
          <p:nvSpPr>
            <p:cNvPr id="40" name="TextBox 39"/>
            <p:cNvSpPr txBox="1"/>
            <p:nvPr/>
          </p:nvSpPr>
          <p:spPr>
            <a:xfrm>
              <a:off x="7092280" y="1562497"/>
              <a:ext cx="1116623" cy="264813"/>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sz="1700" b="1" dirty="0" smtClean="0"/>
                <a:t>Module 3</a:t>
              </a:r>
              <a:endParaRPr lang="en-GB" sz="1700" b="1" dirty="0"/>
            </a:p>
          </p:txBody>
        </p:sp>
        <p:sp>
          <p:nvSpPr>
            <p:cNvPr id="41" name="TextBox 40"/>
            <p:cNvSpPr txBox="1"/>
            <p:nvPr/>
          </p:nvSpPr>
          <p:spPr>
            <a:xfrm>
              <a:off x="7033804" y="3560439"/>
              <a:ext cx="1282611" cy="276999"/>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b="1" dirty="0" smtClean="0"/>
                <a:t>Testing</a:t>
              </a:r>
              <a:endParaRPr lang="en-GB" sz="1600" b="1" dirty="0"/>
            </a:p>
          </p:txBody>
        </p:sp>
        <p:sp>
          <p:nvSpPr>
            <p:cNvPr id="42" name="TextBox 41"/>
            <p:cNvSpPr txBox="1"/>
            <p:nvPr/>
          </p:nvSpPr>
          <p:spPr>
            <a:xfrm>
              <a:off x="6732240" y="2458137"/>
              <a:ext cx="1872208" cy="461665"/>
            </a:xfrm>
            <a:prstGeom prst="rect">
              <a:avLst/>
            </a:prstGeom>
            <a:noFill/>
            <a:ln w="28575">
              <a:noFill/>
            </a:ln>
          </p:spPr>
          <p:txBody>
            <a:bodyPr wrap="square" lIns="0" tIns="0" rIns="0" bIns="0" rtlCol="0">
              <a:spAutoFit/>
            </a:bodyPr>
            <a:lstStyle/>
            <a:p>
              <a:pPr algn="ctr"/>
              <a:r>
                <a:rPr lang="en-US" sz="1500" dirty="0" smtClean="0"/>
                <a:t>Modify module if any errors are found</a:t>
              </a:r>
              <a:endParaRPr lang="en-GB" sz="1500" dirty="0"/>
            </a:p>
          </p:txBody>
        </p:sp>
        <p:cxnSp>
          <p:nvCxnSpPr>
            <p:cNvPr id="43" name="Straight Arrow Connector 42"/>
            <p:cNvCxnSpPr>
              <a:stCxn id="40" idx="2"/>
              <a:endCxn id="42" idx="0"/>
            </p:cNvCxnSpPr>
            <p:nvPr/>
          </p:nvCxnSpPr>
          <p:spPr>
            <a:xfrm>
              <a:off x="7650592" y="1827310"/>
              <a:ext cx="17752" cy="6308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2" idx="2"/>
              <a:endCxn id="41" idx="0"/>
            </p:cNvCxnSpPr>
            <p:nvPr/>
          </p:nvCxnSpPr>
          <p:spPr>
            <a:xfrm>
              <a:off x="7668344" y="2919802"/>
              <a:ext cx="6766" cy="6406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Curved Right Arrow 44"/>
            <p:cNvSpPr/>
            <p:nvPr/>
          </p:nvSpPr>
          <p:spPr>
            <a:xfrm flipV="1">
              <a:off x="6551721" y="1562496"/>
              <a:ext cx="482084" cy="2210761"/>
            </a:xfrm>
            <a:prstGeom prst="curvedRightArrow">
              <a:avLst>
                <a:gd name="adj1" fmla="val 25000"/>
                <a:gd name="adj2" fmla="val 55534"/>
                <a:gd name="adj3" fmla="val 25000"/>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46" name="Group 45"/>
          <p:cNvGrpSpPr/>
          <p:nvPr/>
        </p:nvGrpSpPr>
        <p:grpSpPr>
          <a:xfrm>
            <a:off x="2530513" y="1563626"/>
            <a:ext cx="2052727" cy="2274942"/>
            <a:chOff x="6551721" y="1562496"/>
            <a:chExt cx="2052727" cy="2274942"/>
          </a:xfrm>
        </p:grpSpPr>
        <p:sp>
          <p:nvSpPr>
            <p:cNvPr id="47" name="TextBox 46"/>
            <p:cNvSpPr txBox="1"/>
            <p:nvPr/>
          </p:nvSpPr>
          <p:spPr>
            <a:xfrm>
              <a:off x="7092280" y="1562497"/>
              <a:ext cx="1116623" cy="264813"/>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sz="1700" b="1" dirty="0" smtClean="0"/>
                <a:t>Module 2</a:t>
              </a:r>
              <a:endParaRPr lang="en-GB" sz="1700" b="1" dirty="0"/>
            </a:p>
          </p:txBody>
        </p:sp>
        <p:sp>
          <p:nvSpPr>
            <p:cNvPr id="48" name="TextBox 47"/>
            <p:cNvSpPr txBox="1"/>
            <p:nvPr/>
          </p:nvSpPr>
          <p:spPr>
            <a:xfrm>
              <a:off x="7033804" y="3560439"/>
              <a:ext cx="1282611" cy="276999"/>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b="1" dirty="0" smtClean="0"/>
                <a:t>Testing</a:t>
              </a:r>
              <a:endParaRPr lang="en-GB" sz="1600" b="1" dirty="0"/>
            </a:p>
          </p:txBody>
        </p:sp>
        <p:sp>
          <p:nvSpPr>
            <p:cNvPr id="49" name="TextBox 48"/>
            <p:cNvSpPr txBox="1"/>
            <p:nvPr/>
          </p:nvSpPr>
          <p:spPr>
            <a:xfrm>
              <a:off x="6732240" y="2458137"/>
              <a:ext cx="1872208" cy="461665"/>
            </a:xfrm>
            <a:prstGeom prst="rect">
              <a:avLst/>
            </a:prstGeom>
            <a:noFill/>
            <a:ln w="28575">
              <a:noFill/>
            </a:ln>
          </p:spPr>
          <p:txBody>
            <a:bodyPr wrap="square" lIns="0" tIns="0" rIns="0" bIns="0" rtlCol="0">
              <a:spAutoFit/>
            </a:bodyPr>
            <a:lstStyle/>
            <a:p>
              <a:pPr algn="ctr"/>
              <a:r>
                <a:rPr lang="en-US" sz="1500" dirty="0" smtClean="0"/>
                <a:t>Modify module if any errors are found</a:t>
              </a:r>
              <a:endParaRPr lang="en-GB" sz="1500" dirty="0"/>
            </a:p>
          </p:txBody>
        </p:sp>
        <p:cxnSp>
          <p:nvCxnSpPr>
            <p:cNvPr id="50" name="Straight Arrow Connector 49"/>
            <p:cNvCxnSpPr>
              <a:stCxn id="47" idx="2"/>
              <a:endCxn id="49" idx="0"/>
            </p:cNvCxnSpPr>
            <p:nvPr/>
          </p:nvCxnSpPr>
          <p:spPr>
            <a:xfrm>
              <a:off x="7650592" y="1827310"/>
              <a:ext cx="17752" cy="6308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9" idx="2"/>
              <a:endCxn id="48" idx="0"/>
            </p:cNvCxnSpPr>
            <p:nvPr/>
          </p:nvCxnSpPr>
          <p:spPr>
            <a:xfrm>
              <a:off x="7668344" y="2919802"/>
              <a:ext cx="6766" cy="6406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Curved Right Arrow 51"/>
            <p:cNvSpPr/>
            <p:nvPr/>
          </p:nvSpPr>
          <p:spPr>
            <a:xfrm flipV="1">
              <a:off x="6551721" y="1562496"/>
              <a:ext cx="482084" cy="2210761"/>
            </a:xfrm>
            <a:prstGeom prst="curvedRightArrow">
              <a:avLst>
                <a:gd name="adj1" fmla="val 25000"/>
                <a:gd name="adj2" fmla="val 55534"/>
                <a:gd name="adj3" fmla="val 25000"/>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53" name="Group 52"/>
          <p:cNvGrpSpPr/>
          <p:nvPr/>
        </p:nvGrpSpPr>
        <p:grpSpPr>
          <a:xfrm>
            <a:off x="360031" y="1563626"/>
            <a:ext cx="2052727" cy="2274942"/>
            <a:chOff x="6551721" y="1562496"/>
            <a:chExt cx="2052727" cy="2274942"/>
          </a:xfrm>
        </p:grpSpPr>
        <p:sp>
          <p:nvSpPr>
            <p:cNvPr id="54" name="TextBox 53"/>
            <p:cNvSpPr txBox="1"/>
            <p:nvPr/>
          </p:nvSpPr>
          <p:spPr>
            <a:xfrm>
              <a:off x="7092280" y="1562497"/>
              <a:ext cx="1116623" cy="264813"/>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sz="1700" b="1" dirty="0" smtClean="0"/>
                <a:t>Module 1</a:t>
              </a:r>
              <a:endParaRPr lang="en-GB" sz="1700" b="1" dirty="0"/>
            </a:p>
          </p:txBody>
        </p:sp>
        <p:sp>
          <p:nvSpPr>
            <p:cNvPr id="55" name="TextBox 54"/>
            <p:cNvSpPr txBox="1"/>
            <p:nvPr/>
          </p:nvSpPr>
          <p:spPr>
            <a:xfrm>
              <a:off x="7033804" y="3560439"/>
              <a:ext cx="1282611" cy="276999"/>
            </a:xfrm>
            <a:prstGeom prst="rect">
              <a:avLst/>
            </a:prstGeom>
            <a:solidFill>
              <a:schemeClr val="tx2">
                <a:lumMod val="40000"/>
                <a:lumOff val="60000"/>
              </a:schemeClr>
            </a:solidFill>
            <a:ln w="28575">
              <a:solidFill>
                <a:schemeClr val="accent3">
                  <a:lumMod val="50000"/>
                </a:schemeClr>
              </a:solidFill>
            </a:ln>
          </p:spPr>
          <p:txBody>
            <a:bodyPr wrap="square" lIns="0" tIns="0" rIns="0" bIns="0" rtlCol="0">
              <a:spAutoFit/>
            </a:bodyPr>
            <a:lstStyle/>
            <a:p>
              <a:pPr algn="ctr"/>
              <a:r>
                <a:rPr lang="en-US" b="1" dirty="0" smtClean="0"/>
                <a:t>Testing</a:t>
              </a:r>
              <a:endParaRPr lang="en-GB" sz="1600" b="1" dirty="0"/>
            </a:p>
          </p:txBody>
        </p:sp>
        <p:sp>
          <p:nvSpPr>
            <p:cNvPr id="56" name="TextBox 55"/>
            <p:cNvSpPr txBox="1"/>
            <p:nvPr/>
          </p:nvSpPr>
          <p:spPr>
            <a:xfrm>
              <a:off x="6732240" y="2458137"/>
              <a:ext cx="1872208" cy="461665"/>
            </a:xfrm>
            <a:prstGeom prst="rect">
              <a:avLst/>
            </a:prstGeom>
            <a:noFill/>
            <a:ln w="28575">
              <a:noFill/>
            </a:ln>
          </p:spPr>
          <p:txBody>
            <a:bodyPr wrap="square" lIns="0" tIns="0" rIns="0" bIns="0" rtlCol="0">
              <a:spAutoFit/>
            </a:bodyPr>
            <a:lstStyle/>
            <a:p>
              <a:pPr algn="ctr"/>
              <a:r>
                <a:rPr lang="en-US" sz="1500" dirty="0" smtClean="0"/>
                <a:t>Modify module if any errors are found</a:t>
              </a:r>
              <a:endParaRPr lang="en-GB" sz="1500" dirty="0"/>
            </a:p>
          </p:txBody>
        </p:sp>
        <p:cxnSp>
          <p:nvCxnSpPr>
            <p:cNvPr id="57" name="Straight Arrow Connector 56"/>
            <p:cNvCxnSpPr>
              <a:stCxn id="54" idx="2"/>
              <a:endCxn id="56" idx="0"/>
            </p:cNvCxnSpPr>
            <p:nvPr/>
          </p:nvCxnSpPr>
          <p:spPr>
            <a:xfrm>
              <a:off x="7650592" y="1827310"/>
              <a:ext cx="17752" cy="6308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6" idx="2"/>
              <a:endCxn id="55" idx="0"/>
            </p:cNvCxnSpPr>
            <p:nvPr/>
          </p:nvCxnSpPr>
          <p:spPr>
            <a:xfrm>
              <a:off x="7668344" y="2919802"/>
              <a:ext cx="6766" cy="6406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Curved Right Arrow 58"/>
            <p:cNvSpPr/>
            <p:nvPr/>
          </p:nvSpPr>
          <p:spPr>
            <a:xfrm flipV="1">
              <a:off x="6551721" y="1562496"/>
              <a:ext cx="482084" cy="2210761"/>
            </a:xfrm>
            <a:prstGeom prst="curvedRightArrow">
              <a:avLst>
                <a:gd name="adj1" fmla="val 25000"/>
                <a:gd name="adj2" fmla="val 55534"/>
                <a:gd name="adj3" fmla="val 25000"/>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cxnSp>
        <p:nvCxnSpPr>
          <p:cNvPr id="60" name="Straight Arrow Connector 59"/>
          <p:cNvCxnSpPr>
            <a:stCxn id="55" idx="2"/>
          </p:cNvCxnSpPr>
          <p:nvPr/>
        </p:nvCxnSpPr>
        <p:spPr>
          <a:xfrm>
            <a:off x="1483420" y="3838568"/>
            <a:ext cx="929338" cy="69088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017213" y="4529455"/>
            <a:ext cx="5217787" cy="276999"/>
          </a:xfrm>
          <a:prstGeom prst="rect">
            <a:avLst/>
          </a:prstGeom>
          <a:solidFill>
            <a:srgbClr val="FFC000"/>
          </a:solidFill>
          <a:ln w="28575">
            <a:solidFill>
              <a:schemeClr val="accent3">
                <a:lumMod val="50000"/>
              </a:schemeClr>
            </a:solidFill>
          </a:ln>
        </p:spPr>
        <p:txBody>
          <a:bodyPr wrap="square" lIns="0" tIns="0" rIns="0" bIns="0" rtlCol="0">
            <a:spAutoFit/>
          </a:bodyPr>
          <a:lstStyle/>
          <a:p>
            <a:pPr algn="ctr"/>
            <a:r>
              <a:rPr lang="en-US" b="1" dirty="0" smtClean="0"/>
              <a:t>Modules combines to form the final program</a:t>
            </a:r>
            <a:endParaRPr lang="en-GB" sz="1600" b="1" dirty="0"/>
          </a:p>
        </p:txBody>
      </p:sp>
      <p:sp>
        <p:nvSpPr>
          <p:cNvPr id="62" name="TextBox 61"/>
          <p:cNvSpPr txBox="1"/>
          <p:nvPr/>
        </p:nvSpPr>
        <p:spPr>
          <a:xfrm>
            <a:off x="2017213" y="5949280"/>
            <a:ext cx="5217787" cy="276999"/>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b="1" dirty="0" smtClean="0"/>
              <a:t>Testing of the final program</a:t>
            </a:r>
            <a:endParaRPr lang="en-GB" sz="1600" b="1" dirty="0"/>
          </a:p>
        </p:txBody>
      </p:sp>
      <p:sp>
        <p:nvSpPr>
          <p:cNvPr id="63" name="TextBox 62"/>
          <p:cNvSpPr txBox="1"/>
          <p:nvPr/>
        </p:nvSpPr>
        <p:spPr>
          <a:xfrm>
            <a:off x="2017213" y="5168225"/>
            <a:ext cx="5217787" cy="276999"/>
          </a:xfrm>
          <a:prstGeom prst="rect">
            <a:avLst/>
          </a:prstGeom>
          <a:noFill/>
          <a:ln w="28575">
            <a:noFill/>
          </a:ln>
        </p:spPr>
        <p:txBody>
          <a:bodyPr wrap="square" lIns="0" tIns="0" rIns="0" bIns="0" rtlCol="0">
            <a:spAutoFit/>
          </a:bodyPr>
          <a:lstStyle/>
          <a:p>
            <a:pPr algn="ctr"/>
            <a:r>
              <a:rPr lang="en-US" b="1" dirty="0" smtClean="0"/>
              <a:t>Modify final program if any errors are found</a:t>
            </a:r>
            <a:endParaRPr lang="en-GB" b="1" dirty="0"/>
          </a:p>
        </p:txBody>
      </p:sp>
      <p:cxnSp>
        <p:nvCxnSpPr>
          <p:cNvPr id="66" name="Straight Arrow Connector 65"/>
          <p:cNvCxnSpPr>
            <a:stCxn id="48" idx="2"/>
          </p:cNvCxnSpPr>
          <p:nvPr/>
        </p:nvCxnSpPr>
        <p:spPr>
          <a:xfrm>
            <a:off x="3653902" y="3838568"/>
            <a:ext cx="0" cy="6908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5940152" y="3838568"/>
            <a:ext cx="0" cy="6908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28" idx="2"/>
          </p:cNvCxnSpPr>
          <p:nvPr/>
        </p:nvCxnSpPr>
        <p:spPr>
          <a:xfrm flipH="1">
            <a:off x="6871477" y="3838568"/>
            <a:ext cx="1123389" cy="69088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61" idx="2"/>
            <a:endCxn id="63" idx="0"/>
          </p:cNvCxnSpPr>
          <p:nvPr/>
        </p:nvCxnSpPr>
        <p:spPr>
          <a:xfrm>
            <a:off x="4626107" y="4806454"/>
            <a:ext cx="0" cy="3617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63" idx="2"/>
            <a:endCxn id="62" idx="0"/>
          </p:cNvCxnSpPr>
          <p:nvPr/>
        </p:nvCxnSpPr>
        <p:spPr>
          <a:xfrm>
            <a:off x="4626107" y="5445224"/>
            <a:ext cx="0" cy="5040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1" name="Curved Right Arrow 80"/>
          <p:cNvSpPr/>
          <p:nvPr/>
        </p:nvSpPr>
        <p:spPr>
          <a:xfrm flipV="1">
            <a:off x="1535130" y="4529454"/>
            <a:ext cx="482084" cy="1593042"/>
          </a:xfrm>
          <a:prstGeom prst="curvedRightArrow">
            <a:avLst>
              <a:gd name="adj1" fmla="val 25000"/>
              <a:gd name="adj2" fmla="val 55534"/>
              <a:gd name="adj3" fmla="val 25000"/>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86" name="TextBox 3085"/>
          <p:cNvSpPr txBox="1"/>
          <p:nvPr/>
        </p:nvSpPr>
        <p:spPr>
          <a:xfrm>
            <a:off x="196252" y="6318664"/>
            <a:ext cx="3159839" cy="369332"/>
          </a:xfrm>
          <a:prstGeom prst="rect">
            <a:avLst/>
          </a:prstGeom>
          <a:noFill/>
        </p:spPr>
        <p:txBody>
          <a:bodyPr wrap="none" rtlCol="0">
            <a:spAutoFit/>
          </a:bodyPr>
          <a:lstStyle/>
          <a:p>
            <a:r>
              <a:rPr lang="en-US" b="1" dirty="0" smtClean="0"/>
              <a:t>Figure 7.10 – </a:t>
            </a:r>
            <a:r>
              <a:rPr lang="en-US" dirty="0" smtClean="0"/>
              <a:t>Module testing</a:t>
            </a:r>
            <a:endParaRPr lang="en-GB" b="1" dirty="0"/>
          </a:p>
        </p:txBody>
      </p:sp>
    </p:spTree>
    <p:extLst>
      <p:ext uri="{BB962C8B-B14F-4D97-AF65-F5344CB8AC3E}">
        <p14:creationId xmlns:p14="http://schemas.microsoft.com/office/powerpoint/2010/main" val="1674188080"/>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smtClean="0"/>
              <a:t>7.3.2 </a:t>
            </a:r>
            <a:r>
              <a:rPr lang="en-GB" sz="3600" dirty="0"/>
              <a:t>– </a:t>
            </a:r>
            <a:r>
              <a:rPr lang="en-GB" sz="3600" dirty="0" smtClean="0"/>
              <a:t>Testing Strategies</a:t>
            </a:r>
            <a:endParaRPr lang="en-GB" sz="3600" b="1" dirty="0" smtClean="0"/>
          </a:p>
        </p:txBody>
      </p:sp>
      <p:sp>
        <p:nvSpPr>
          <p:cNvPr id="8" name="Rectangle 7"/>
          <p:cNvSpPr/>
          <p:nvPr/>
        </p:nvSpPr>
        <p:spPr>
          <a:xfrm>
            <a:off x="323527" y="1123252"/>
            <a:ext cx="8496945" cy="4016484"/>
          </a:xfrm>
          <a:prstGeom prst="rect">
            <a:avLst/>
          </a:prstGeom>
        </p:spPr>
        <p:txBody>
          <a:bodyPr wrap="square">
            <a:spAutoFit/>
          </a:bodyPr>
          <a:lstStyle/>
          <a:p>
            <a:pPr marL="284163" indent="-280988">
              <a:buClr>
                <a:srgbClr val="00B050"/>
              </a:buClr>
              <a:buFont typeface="Wingdings 3" panose="05040102010807070707" pitchFamily="18" charset="2"/>
              <a:buChar char=""/>
            </a:pPr>
            <a:r>
              <a:rPr lang="en-US" sz="1500" dirty="0" smtClean="0">
                <a:latin typeface="Calibri" panose="020F0502020204030204" pitchFamily="34" charset="0"/>
              </a:rPr>
              <a:t>We will only consider the first three of these at this stage. Let us suppose that one of the fields in a database is the date, which must be in the form </a:t>
            </a:r>
            <a:r>
              <a:rPr lang="en-US" sz="1500" dirty="0" err="1" smtClean="0">
                <a:latin typeface="Calibri" panose="020F0502020204030204" pitchFamily="34" charset="0"/>
              </a:rPr>
              <a:t>dd</a:t>
            </a:r>
            <a:r>
              <a:rPr lang="en-US" sz="1500" dirty="0" smtClean="0">
                <a:latin typeface="Calibri" panose="020F0502020204030204" pitchFamily="34" charset="0"/>
              </a:rPr>
              <a:t>/mm/</a:t>
            </a:r>
            <a:r>
              <a:rPr lang="en-US" sz="1500" dirty="0" err="1" smtClean="0">
                <a:latin typeface="Calibri" panose="020F0502020204030204" pitchFamily="34" charset="0"/>
              </a:rPr>
              <a:t>yyyy</a:t>
            </a:r>
            <a:r>
              <a:rPr lang="en-US" sz="1500" dirty="0">
                <a:latin typeface="Calibri" panose="020F0502020204030204" pitchFamily="34" charset="0"/>
              </a:rPr>
              <a:t> </a:t>
            </a:r>
            <a:r>
              <a:rPr lang="en-US" sz="1500" dirty="0" smtClean="0">
                <a:latin typeface="Calibri" panose="020F0502020204030204" pitchFamily="34" charset="0"/>
              </a:rPr>
              <a:t>(and also have to be numeric):</a:t>
            </a:r>
          </a:p>
          <a:p>
            <a:pPr marL="519113" indent="-234950">
              <a:buClr>
                <a:srgbClr val="00B050"/>
              </a:buClr>
              <a:buFont typeface="Arial" panose="020B0604020202020204" pitchFamily="34" charset="0"/>
              <a:buChar char="•"/>
            </a:pPr>
            <a:r>
              <a:rPr lang="en-US" sz="1500" b="1" dirty="0" smtClean="0">
                <a:solidFill>
                  <a:srgbClr val="FF0000"/>
                </a:solidFill>
                <a:latin typeface="Calibri" panose="020F0502020204030204" pitchFamily="34" charset="0"/>
              </a:rPr>
              <a:t>Normal</a:t>
            </a:r>
            <a:r>
              <a:rPr lang="en-US" sz="1500" dirty="0" smtClean="0">
                <a:latin typeface="Calibri" panose="020F0502020204030204" pitchFamily="34" charset="0"/>
              </a:rPr>
              <a:t> – this is the data that is acceptable / reasonable and has an expected (known) outcome, i.e. the month can be nay whole number in the range of 1 to 12.</a:t>
            </a:r>
          </a:p>
          <a:p>
            <a:pPr marL="519113" indent="-234950">
              <a:buClr>
                <a:srgbClr val="00B050"/>
              </a:buClr>
              <a:buFont typeface="Arial" panose="020B0604020202020204" pitchFamily="34" charset="0"/>
              <a:buChar char="•"/>
            </a:pPr>
            <a:r>
              <a:rPr lang="en-US" sz="1500" b="1" dirty="0">
                <a:solidFill>
                  <a:srgbClr val="FF0000"/>
                </a:solidFill>
                <a:latin typeface="Calibri" panose="020F0502020204030204" pitchFamily="34" charset="0"/>
              </a:rPr>
              <a:t>Abnormal</a:t>
            </a:r>
            <a:r>
              <a:rPr lang="en-US" sz="1500" dirty="0" smtClean="0">
                <a:latin typeface="Calibri" panose="020F0502020204030204" pitchFamily="34" charset="0"/>
              </a:rPr>
              <a:t> – this is the data </a:t>
            </a:r>
            <a:r>
              <a:rPr lang="en-US" sz="1500" b="1" dirty="0" smtClean="0">
                <a:latin typeface="Calibri" panose="020F0502020204030204" pitchFamily="34" charset="0"/>
              </a:rPr>
              <a:t>outside the limits</a:t>
            </a:r>
            <a:r>
              <a:rPr lang="en-US" sz="1500" dirty="0" smtClean="0">
                <a:latin typeface="Calibri" panose="020F0502020204030204" pitchFamily="34" charset="0"/>
              </a:rPr>
              <a:t> of acceptability, or the wrong type of data, and should be rejected or cause an error message, i.e. all the following values are not allowed as inputs for the month:</a:t>
            </a:r>
          </a:p>
          <a:p>
            <a:pPr marL="914400" lvl="1" indent="-234950">
              <a:buClr>
                <a:srgbClr val="00B050"/>
              </a:buClr>
              <a:buFont typeface="Arial" panose="020B0604020202020204" pitchFamily="34" charset="0"/>
              <a:buChar char="•"/>
            </a:pPr>
            <a:r>
              <a:rPr lang="en-US" sz="1500" dirty="0" smtClean="0">
                <a:latin typeface="Calibri" panose="020F0502020204030204" pitchFamily="34" charset="0"/>
              </a:rPr>
              <a:t>Negative numbers (e.g. -1, -15 etc.)</a:t>
            </a:r>
          </a:p>
          <a:p>
            <a:pPr marL="914400" lvl="1" indent="-234950">
              <a:buClr>
                <a:srgbClr val="00B050"/>
              </a:buClr>
              <a:buFont typeface="Arial" panose="020B0604020202020204" pitchFamily="34" charset="0"/>
              <a:buChar char="•"/>
            </a:pPr>
            <a:r>
              <a:rPr lang="en-US" sz="1500" dirty="0" smtClean="0">
                <a:latin typeface="Calibri" panose="020F0502020204030204" pitchFamily="34" charset="0"/>
              </a:rPr>
              <a:t>Any value greater than 12 (e.g. 32, 45 etc.)</a:t>
            </a:r>
          </a:p>
          <a:p>
            <a:pPr marL="914400" lvl="1" indent="-234950">
              <a:buClr>
                <a:srgbClr val="00B050"/>
              </a:buClr>
              <a:buFont typeface="Arial" panose="020B0604020202020204" pitchFamily="34" charset="0"/>
              <a:buChar char="•"/>
            </a:pPr>
            <a:r>
              <a:rPr lang="en-US" sz="1500" dirty="0" smtClean="0">
                <a:latin typeface="Calibri" panose="020F0502020204030204" pitchFamily="34" charset="0"/>
              </a:rPr>
              <a:t>Letters or other non-numeric data (e.g. July etc.)</a:t>
            </a:r>
          </a:p>
          <a:p>
            <a:pPr marL="914400" lvl="1" indent="-234950">
              <a:buClr>
                <a:srgbClr val="00B050"/>
              </a:buClr>
              <a:buFont typeface="Arial" panose="020B0604020202020204" pitchFamily="34" charset="0"/>
              <a:buChar char="•"/>
            </a:pPr>
            <a:r>
              <a:rPr lang="en-US" sz="1500" dirty="0" smtClean="0">
                <a:latin typeface="Calibri" panose="020F0502020204030204" pitchFamily="34" charset="0"/>
              </a:rPr>
              <a:t>No-integer values (e.g. 3.5, 4.7 etc.)</a:t>
            </a:r>
          </a:p>
          <a:p>
            <a:pPr marL="568325" indent="-234950">
              <a:buClr>
                <a:srgbClr val="00B050"/>
              </a:buClr>
              <a:buFont typeface="Arial" panose="020B0604020202020204" pitchFamily="34" charset="0"/>
              <a:buChar char="•"/>
            </a:pPr>
            <a:r>
              <a:rPr lang="en-US" sz="1500" b="1" dirty="0">
                <a:solidFill>
                  <a:srgbClr val="FF0000"/>
                </a:solidFill>
                <a:latin typeface="Calibri" panose="020F0502020204030204" pitchFamily="34" charset="0"/>
              </a:rPr>
              <a:t>Extreme</a:t>
            </a:r>
            <a:r>
              <a:rPr lang="en-US" sz="1500" dirty="0" smtClean="0">
                <a:latin typeface="Calibri" panose="020F0502020204030204" pitchFamily="34" charset="0"/>
              </a:rPr>
              <a:t> </a:t>
            </a:r>
            <a:r>
              <a:rPr lang="en-US" sz="1500" dirty="0">
                <a:latin typeface="Calibri" panose="020F0502020204030204" pitchFamily="34" charset="0"/>
              </a:rPr>
              <a:t>– this is data at the </a:t>
            </a:r>
            <a:r>
              <a:rPr lang="en-US" sz="1500" b="1" dirty="0">
                <a:latin typeface="Calibri" panose="020F0502020204030204" pitchFamily="34" charset="0"/>
              </a:rPr>
              <a:t>limits</a:t>
            </a:r>
            <a:r>
              <a:rPr lang="en-US" sz="1500" dirty="0">
                <a:latin typeface="Calibri" panose="020F0502020204030204" pitchFamily="34" charset="0"/>
              </a:rPr>
              <a:t> of acceptability; for example, the extreme values of month can be either 1 or 12.</a:t>
            </a:r>
            <a:endParaRPr lang="en-US" sz="1500" dirty="0" smtClean="0">
              <a:latin typeface="Calibri" panose="020F0502020204030204" pitchFamily="34" charset="0"/>
            </a:endParaRPr>
          </a:p>
          <a:p>
            <a:pPr marL="284163" indent="-280988">
              <a:buClr>
                <a:srgbClr val="00B050"/>
              </a:buClr>
              <a:buFont typeface="Wingdings 3" panose="05040102010807070707" pitchFamily="18" charset="2"/>
              <a:buChar char=""/>
            </a:pPr>
            <a:r>
              <a:rPr lang="en-US" sz="1500" dirty="0" smtClean="0">
                <a:latin typeface="Calibri" panose="020F0502020204030204" pitchFamily="34" charset="0"/>
              </a:rPr>
              <a:t>Once a system has been fully tested, it is then tested with </a:t>
            </a:r>
            <a:r>
              <a:rPr lang="en-US" sz="1500" b="1" dirty="0" smtClean="0">
                <a:latin typeface="Calibri" panose="020F0502020204030204" pitchFamily="34" charset="0"/>
              </a:rPr>
              <a:t>live data</a:t>
            </a:r>
            <a:r>
              <a:rPr lang="en-US" sz="1500" dirty="0" smtClean="0">
                <a:latin typeface="Calibri" panose="020F0502020204030204" pitchFamily="34" charset="0"/>
              </a:rPr>
              <a:t> – this is data with known outcomes. Live data is entered into the system and the results compared with those produced from the existing system. Further modifications to the software may be needed following this testing procedure. An example of a results comparison table is shown in Table 7.4 below.</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140</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296372665"/>
              </p:ext>
            </p:extLst>
          </p:nvPr>
        </p:nvGraphicFramePr>
        <p:xfrm>
          <a:off x="336322" y="5157192"/>
          <a:ext cx="8484152" cy="1407160"/>
        </p:xfrm>
        <a:graphic>
          <a:graphicData uri="http://schemas.openxmlformats.org/drawingml/2006/table">
            <a:tbl>
              <a:tblPr firstRow="1" bandRow="1">
                <a:tableStyleId>{5C22544A-7EE6-4342-B048-85BDC9FD1C3A}</a:tableStyleId>
              </a:tblPr>
              <a:tblGrid>
                <a:gridCol w="995318"/>
                <a:gridCol w="2088232"/>
                <a:gridCol w="1656184"/>
                <a:gridCol w="3744418"/>
              </a:tblGrid>
              <a:tr h="370840">
                <a:tc>
                  <a:txBody>
                    <a:bodyPr/>
                    <a:lstStyle/>
                    <a:p>
                      <a:r>
                        <a:rPr lang="en-US" sz="1400" dirty="0" smtClean="0">
                          <a:latin typeface="Arial" panose="020B0604020202020204" pitchFamily="34" charset="0"/>
                          <a:cs typeface="Arial" panose="020B0604020202020204" pitchFamily="34" charset="0"/>
                        </a:rPr>
                        <a:t>Live Data</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Expected result</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Actual result</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Any actions</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dirty="0" smtClean="0">
                          <a:latin typeface="Arial" panose="020B0604020202020204" pitchFamily="34" charset="0"/>
                          <a:cs typeface="Arial" panose="020B0604020202020204" pitchFamily="34" charset="0"/>
                        </a:rPr>
                        <a:t>January</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Error message</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Data was accepted</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Validation routines on month element need to be altered</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dirty="0" smtClean="0">
                          <a:latin typeface="Arial" panose="020B0604020202020204" pitchFamily="34" charset="0"/>
                          <a:cs typeface="Arial" panose="020B0604020202020204" pitchFamily="34" charset="0"/>
                        </a:rPr>
                        <a:t>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Message output: ‘a zero value is not allowed’ </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Computer software crashed</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Software needs an error trap, such as IF INPUT=0</a:t>
                      </a:r>
                      <a:r>
                        <a:rPr lang="en-US" sz="1400" baseline="0" dirty="0" smtClean="0">
                          <a:latin typeface="Arial" panose="020B0604020202020204" pitchFamily="34" charset="0"/>
                          <a:cs typeface="Arial" panose="020B0604020202020204" pitchFamily="34" charset="0"/>
                        </a:rPr>
                        <a:t> THEN OUTPUT ‘no zeros allowed’</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19276341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smtClean="0"/>
              <a:t>7.3.2 </a:t>
            </a:r>
            <a:r>
              <a:rPr lang="en-GB" sz="3600" dirty="0"/>
              <a:t>– </a:t>
            </a:r>
            <a:r>
              <a:rPr lang="en-GB" sz="3600" dirty="0" smtClean="0"/>
              <a:t>Testing Strategies – Exercise 7C</a:t>
            </a:r>
            <a:endParaRPr lang="en-GB" sz="3600" b="1" dirty="0" smtClean="0"/>
          </a:p>
        </p:txBody>
      </p:sp>
      <p:sp>
        <p:nvSpPr>
          <p:cNvPr id="8" name="Rectangle 7"/>
          <p:cNvSpPr/>
          <p:nvPr/>
        </p:nvSpPr>
        <p:spPr>
          <a:xfrm>
            <a:off x="323527" y="1123252"/>
            <a:ext cx="8496945" cy="5632311"/>
          </a:xfrm>
          <a:prstGeom prst="rect">
            <a:avLst/>
          </a:prstGeom>
        </p:spPr>
        <p:txBody>
          <a:bodyPr wrap="square">
            <a:spAutoFit/>
          </a:bodyPr>
          <a:lstStyle/>
          <a:p>
            <a:pPr marL="284163" indent="-280988">
              <a:buClr>
                <a:srgbClr val="00B050"/>
              </a:buClr>
              <a:buFont typeface="Wingdings 3" panose="05040102010807070707" pitchFamily="18" charset="2"/>
              <a:buChar char=""/>
            </a:pPr>
            <a:r>
              <a:rPr lang="en-US" sz="1600" dirty="0" smtClean="0">
                <a:latin typeface="Calibri" panose="020F0502020204030204" pitchFamily="34" charset="0"/>
              </a:rPr>
              <a:t>Use the example of a date in the format </a:t>
            </a:r>
            <a:r>
              <a:rPr lang="en-US" sz="1600" dirty="0" err="1" smtClean="0">
                <a:latin typeface="Calibri" panose="020F0502020204030204" pitchFamily="34" charset="0"/>
              </a:rPr>
              <a:t>dd</a:t>
            </a:r>
            <a:r>
              <a:rPr lang="en-US" sz="1600" dirty="0" smtClean="0">
                <a:latin typeface="Calibri" panose="020F0502020204030204" pitchFamily="34" charset="0"/>
              </a:rPr>
              <a:t>/mm/</a:t>
            </a:r>
            <a:r>
              <a:rPr lang="en-US" sz="1600" dirty="0" err="1" smtClean="0">
                <a:latin typeface="Calibri" panose="020F0502020204030204" pitchFamily="34" charset="0"/>
              </a:rPr>
              <a:t>yyyy</a:t>
            </a:r>
            <a:r>
              <a:rPr lang="en-US" sz="1600" dirty="0" smtClean="0">
                <a:latin typeface="Calibri" panose="020F0502020204030204" pitchFamily="34" charset="0"/>
              </a:rPr>
              <a:t> when answering these three questions.</a:t>
            </a:r>
          </a:p>
          <a:p>
            <a:pPr marL="346075" indent="-342900">
              <a:buClr>
                <a:srgbClr val="00B050"/>
              </a:buClr>
              <a:buFont typeface="+mj-lt"/>
              <a:buAutoNum type="arabicPeriod"/>
            </a:pPr>
            <a:r>
              <a:rPr lang="en-US" sz="1600" dirty="0" smtClean="0">
                <a:latin typeface="Calibri" panose="020F0502020204030204" pitchFamily="34" charset="0"/>
              </a:rPr>
              <a:t>Consider the </a:t>
            </a:r>
            <a:r>
              <a:rPr lang="en-US" sz="1600" dirty="0" smtClean="0">
                <a:solidFill>
                  <a:srgbClr val="FF0000"/>
                </a:solidFill>
                <a:latin typeface="Calibri" panose="020F0502020204030204" pitchFamily="34" charset="0"/>
              </a:rPr>
              <a:t>following</a:t>
            </a:r>
            <a:r>
              <a:rPr lang="en-US" sz="1600" dirty="0" smtClean="0">
                <a:latin typeface="Calibri" panose="020F0502020204030204" pitchFamily="34" charset="0"/>
              </a:rPr>
              <a:t> eight pieces of data and decide whether each data item is normal, extreme or abnormal (tick the appropriate box) for:</a:t>
            </a:r>
          </a:p>
          <a:p>
            <a:pPr marL="741363" indent="-342900">
              <a:buClr>
                <a:srgbClr val="00B050"/>
              </a:buClr>
              <a:buFont typeface="+mj-lt"/>
              <a:buAutoNum type="alphaLcParenR"/>
            </a:pPr>
            <a:r>
              <a:rPr lang="en-US" sz="1600" dirty="0" smtClean="0">
                <a:latin typeface="Calibri" panose="020F0502020204030204" pitchFamily="34" charset="0"/>
              </a:rPr>
              <a:t>Day (</a:t>
            </a:r>
            <a:r>
              <a:rPr lang="en-US" sz="1600" dirty="0" err="1" smtClean="0">
                <a:latin typeface="Calibri" panose="020F0502020204030204" pitchFamily="34" charset="0"/>
              </a:rPr>
              <a:t>dd</a:t>
            </a:r>
            <a:r>
              <a:rPr lang="en-US" sz="1600" dirty="0" smtClean="0">
                <a:latin typeface="Calibri" panose="020F0502020204030204" pitchFamily="34" charset="0"/>
              </a:rPr>
              <a:t>)</a:t>
            </a:r>
          </a:p>
          <a:p>
            <a:pPr marL="741363" indent="-342900">
              <a:buClr>
                <a:srgbClr val="00B050"/>
              </a:buClr>
              <a:buFont typeface="+mj-lt"/>
              <a:buAutoNum type="alphaLcParenR"/>
            </a:pPr>
            <a:r>
              <a:rPr lang="en-US" sz="1600" dirty="0" smtClean="0">
                <a:latin typeface="Calibri" panose="020F0502020204030204" pitchFamily="34" charset="0"/>
              </a:rPr>
              <a:t>Month (mm)</a:t>
            </a:r>
          </a:p>
          <a:p>
            <a:pPr marL="741363" indent="-342900">
              <a:buClr>
                <a:srgbClr val="00B050"/>
              </a:buClr>
              <a:buFont typeface="+mj-lt"/>
              <a:buAutoNum type="alphaLcParenR"/>
            </a:pPr>
            <a:r>
              <a:rPr lang="en-US" sz="1600" dirty="0" smtClean="0">
                <a:latin typeface="Calibri" panose="020F0502020204030204" pitchFamily="34" charset="0"/>
              </a:rPr>
              <a:t>Year (</a:t>
            </a:r>
            <a:r>
              <a:rPr lang="en-US" sz="1600" dirty="0" err="1" smtClean="0">
                <a:latin typeface="Calibri" panose="020F0502020204030204" pitchFamily="34" charset="0"/>
              </a:rPr>
              <a:t>yyyy</a:t>
            </a:r>
            <a:r>
              <a:rPr lang="en-US" sz="1600" dirty="0" smtClean="0">
                <a:latin typeface="Calibri" panose="020F0502020204030204" pitchFamily="34" charset="0"/>
              </a:rPr>
              <a:t>)</a:t>
            </a:r>
          </a:p>
          <a:p>
            <a:pPr marL="346075" indent="-342900">
              <a:buClr>
                <a:srgbClr val="00B050"/>
              </a:buClr>
              <a:buFont typeface="+mj-lt"/>
              <a:buAutoNum type="arabicPeriod" startAt="2"/>
            </a:pPr>
            <a:r>
              <a:rPr lang="en-US" sz="1600" dirty="0" smtClean="0">
                <a:latin typeface="Calibri" panose="020F0502020204030204" pitchFamily="34" charset="0"/>
              </a:rPr>
              <a:t>Describe what validation routines could be used to </a:t>
            </a:r>
            <a:br>
              <a:rPr lang="en-US" sz="1600" dirty="0" smtClean="0">
                <a:latin typeface="Calibri" panose="020F0502020204030204" pitchFamily="34" charset="0"/>
              </a:rPr>
            </a:br>
            <a:r>
              <a:rPr lang="en-US" sz="1600" dirty="0" smtClean="0">
                <a:latin typeface="Calibri" panose="020F0502020204030204" pitchFamily="34" charset="0"/>
              </a:rPr>
              <a:t>check the date if it was input on the screen as follows:</a:t>
            </a:r>
          </a:p>
          <a:p>
            <a:pPr marL="460375" lvl="1">
              <a:lnSpc>
                <a:spcPct val="150000"/>
              </a:lnSpc>
              <a:buClr>
                <a:srgbClr val="00B050"/>
              </a:buClr>
            </a:pPr>
            <a:r>
              <a:rPr lang="en-US" sz="1600" dirty="0" smtClean="0">
                <a:latin typeface="Calibri" panose="020F0502020204030204" pitchFamily="34" charset="0"/>
              </a:rPr>
              <a:t>Day:</a:t>
            </a:r>
          </a:p>
          <a:p>
            <a:pPr marL="460375" lvl="1">
              <a:lnSpc>
                <a:spcPct val="150000"/>
              </a:lnSpc>
              <a:buClr>
                <a:srgbClr val="00B050"/>
              </a:buClr>
            </a:pPr>
            <a:r>
              <a:rPr lang="en-US" sz="1600" dirty="0" smtClean="0">
                <a:latin typeface="Calibri" panose="020F0502020204030204" pitchFamily="34" charset="0"/>
              </a:rPr>
              <a:t>Month:</a:t>
            </a:r>
          </a:p>
          <a:p>
            <a:pPr marL="460375" lvl="1">
              <a:lnSpc>
                <a:spcPct val="150000"/>
              </a:lnSpc>
              <a:buClr>
                <a:srgbClr val="00B050"/>
              </a:buClr>
            </a:pPr>
            <a:r>
              <a:rPr lang="en-US" sz="1600" dirty="0" smtClean="0">
                <a:latin typeface="Calibri" panose="020F0502020204030204" pitchFamily="34" charset="0"/>
              </a:rPr>
              <a:t>Year:</a:t>
            </a:r>
          </a:p>
          <a:p>
            <a:pPr marL="284163" indent="-280988">
              <a:buClr>
                <a:srgbClr val="00B050"/>
              </a:buClr>
              <a:buFont typeface="Wingdings 3" panose="05040102010807070707" pitchFamily="18" charset="2"/>
              <a:buChar char=""/>
            </a:pPr>
            <a:r>
              <a:rPr lang="en-US" sz="1600" dirty="0" smtClean="0">
                <a:latin typeface="Calibri" panose="020F0502020204030204" pitchFamily="34" charset="0"/>
              </a:rPr>
              <a:t>Describe how it would be possible to avoid errors </a:t>
            </a:r>
            <a:br>
              <a:rPr lang="en-US" sz="1600" dirty="0" smtClean="0">
                <a:latin typeface="Calibri" panose="020F0502020204030204" pitchFamily="34" charset="0"/>
              </a:rPr>
            </a:br>
            <a:r>
              <a:rPr lang="en-US" sz="1600" dirty="0" smtClean="0">
                <a:latin typeface="Calibri" panose="020F0502020204030204" pitchFamily="34" charset="0"/>
              </a:rPr>
              <a:t>altogether when inputting the date in the form </a:t>
            </a:r>
            <a:br>
              <a:rPr lang="en-US" sz="1600" dirty="0" smtClean="0">
                <a:latin typeface="Calibri" panose="020F0502020204030204" pitchFamily="34" charset="0"/>
              </a:rPr>
            </a:br>
            <a:r>
              <a:rPr lang="en-US" sz="1600" dirty="0" smtClean="0">
                <a:latin typeface="Calibri" panose="020F0502020204030204" pitchFamily="34" charset="0"/>
              </a:rPr>
              <a:t>shown above.</a:t>
            </a:r>
          </a:p>
          <a:p>
            <a:pPr marL="346075" indent="-342900">
              <a:buClr>
                <a:srgbClr val="00B050"/>
              </a:buClr>
              <a:buFont typeface="+mj-lt"/>
              <a:buAutoNum type="arabicPeriod" startAt="3"/>
            </a:pPr>
            <a:r>
              <a:rPr lang="en-US" sz="1600" dirty="0" smtClean="0">
                <a:latin typeface="Calibri" panose="020F0502020204030204" pitchFamily="34" charset="0"/>
              </a:rPr>
              <a:t>Write test data for the following fields in a database (the data should try to cover all possible types of data). The database will store the following information:</a:t>
            </a:r>
          </a:p>
          <a:p>
            <a:pPr marL="741363" indent="-285750">
              <a:buClr>
                <a:srgbClr val="00B050"/>
              </a:buClr>
              <a:buFont typeface="Arial" panose="020B0604020202020204" pitchFamily="34" charset="0"/>
              <a:buChar char="•"/>
            </a:pPr>
            <a:r>
              <a:rPr lang="en-US" sz="1600" dirty="0" smtClean="0">
                <a:latin typeface="Calibri" panose="020F0502020204030204" pitchFamily="34" charset="0"/>
              </a:rPr>
              <a:t>Name of resort</a:t>
            </a:r>
          </a:p>
          <a:p>
            <a:pPr marL="741363" indent="-285750">
              <a:buClr>
                <a:srgbClr val="00B050"/>
              </a:buClr>
              <a:buFont typeface="Arial" panose="020B0604020202020204" pitchFamily="34" charset="0"/>
              <a:buChar char="•"/>
            </a:pPr>
            <a:r>
              <a:rPr lang="en-US" sz="1600" dirty="0" smtClean="0">
                <a:latin typeface="Calibri" panose="020F0502020204030204" pitchFamily="34" charset="0"/>
              </a:rPr>
              <a:t>Average daily temperature</a:t>
            </a:r>
          </a:p>
          <a:p>
            <a:pPr marL="741363" indent="-285750">
              <a:buClr>
                <a:srgbClr val="00B050"/>
              </a:buClr>
              <a:buFont typeface="Arial" panose="020B0604020202020204" pitchFamily="34" charset="0"/>
              <a:buChar char="•"/>
            </a:pPr>
            <a:r>
              <a:rPr lang="en-US" sz="1600" dirty="0" smtClean="0">
                <a:latin typeface="Calibri" panose="020F0502020204030204" pitchFamily="34" charset="0"/>
              </a:rPr>
              <a:t>Number of hours if sunshine per day</a:t>
            </a:r>
          </a:p>
          <a:p>
            <a:pPr marL="284163" indent="-280988">
              <a:buClr>
                <a:srgbClr val="00B050"/>
              </a:buClr>
              <a:buFont typeface="Wingdings 3" panose="05040102010807070707" pitchFamily="18" charset="2"/>
              <a:buChar char=""/>
            </a:pPr>
            <a:r>
              <a:rPr lang="en-US" sz="1600" dirty="0" smtClean="0">
                <a:latin typeface="Calibri" panose="020F0502020204030204" pitchFamily="34" charset="0"/>
              </a:rPr>
              <a:t>Describe the validation routines that should be written into the database interface to check the above inputs.</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140</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1611288" y="3240400"/>
            <a:ext cx="648072" cy="274320"/>
          </a:xfrm>
          <a:prstGeom prst="rect">
            <a:avLst/>
          </a:prstGeom>
          <a:solidFill>
            <a:schemeClr val="tx2">
              <a:lumMod val="40000"/>
              <a:lumOff val="60000"/>
            </a:schemeClr>
          </a:solidFill>
          <a:ln w="28575">
            <a:solidFill>
              <a:srgbClr val="002060"/>
            </a:solidFill>
          </a:ln>
        </p:spPr>
        <p:txBody>
          <a:bodyPr wrap="square" rtlCol="0">
            <a:spAutoFit/>
          </a:bodyPr>
          <a:lstStyle/>
          <a:p>
            <a:endParaRPr lang="en-GB" dirty="0"/>
          </a:p>
        </p:txBody>
      </p:sp>
      <p:sp>
        <p:nvSpPr>
          <p:cNvPr id="7" name="TextBox 6"/>
          <p:cNvSpPr txBox="1"/>
          <p:nvPr/>
        </p:nvSpPr>
        <p:spPr>
          <a:xfrm>
            <a:off x="1619672" y="3577436"/>
            <a:ext cx="648072" cy="274320"/>
          </a:xfrm>
          <a:prstGeom prst="rect">
            <a:avLst/>
          </a:prstGeom>
          <a:solidFill>
            <a:schemeClr val="tx2">
              <a:lumMod val="40000"/>
              <a:lumOff val="60000"/>
            </a:schemeClr>
          </a:solidFill>
          <a:ln w="28575">
            <a:solidFill>
              <a:srgbClr val="002060"/>
            </a:solidFill>
          </a:ln>
        </p:spPr>
        <p:txBody>
          <a:bodyPr wrap="square" rtlCol="0">
            <a:spAutoFit/>
          </a:bodyPr>
          <a:lstStyle/>
          <a:p>
            <a:endParaRPr lang="en-GB" dirty="0"/>
          </a:p>
        </p:txBody>
      </p:sp>
      <p:sp>
        <p:nvSpPr>
          <p:cNvPr id="9" name="TextBox 8"/>
          <p:cNvSpPr txBox="1"/>
          <p:nvPr/>
        </p:nvSpPr>
        <p:spPr>
          <a:xfrm>
            <a:off x="1619672" y="3946768"/>
            <a:ext cx="648072" cy="274320"/>
          </a:xfrm>
          <a:prstGeom prst="rect">
            <a:avLst/>
          </a:prstGeom>
          <a:solidFill>
            <a:schemeClr val="tx2">
              <a:lumMod val="40000"/>
              <a:lumOff val="60000"/>
            </a:schemeClr>
          </a:solidFill>
          <a:ln w="28575">
            <a:solidFill>
              <a:srgbClr val="002060"/>
            </a:solidFill>
          </a:ln>
        </p:spPr>
        <p:txBody>
          <a:bodyPr wrap="square" rtlCol="0">
            <a:spAutoFit/>
          </a:bodyPr>
          <a:lstStyle/>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471428133"/>
              </p:ext>
            </p:extLst>
          </p:nvPr>
        </p:nvGraphicFramePr>
        <p:xfrm>
          <a:off x="5292080" y="1882512"/>
          <a:ext cx="3552056" cy="2468880"/>
        </p:xfrm>
        <a:graphic>
          <a:graphicData uri="http://schemas.openxmlformats.org/drawingml/2006/table">
            <a:tbl>
              <a:tblPr firstRow="1" bandRow="1">
                <a:tableStyleId>{5C22544A-7EE6-4342-B048-85BDC9FD1C3A}</a:tableStyleId>
              </a:tblPr>
              <a:tblGrid>
                <a:gridCol w="888014"/>
                <a:gridCol w="768170"/>
                <a:gridCol w="864096"/>
                <a:gridCol w="1031776"/>
              </a:tblGrid>
              <a:tr h="270841">
                <a:tc>
                  <a:txBody>
                    <a:bodyPr/>
                    <a:lstStyle/>
                    <a:p>
                      <a:r>
                        <a:rPr lang="en-US" sz="1200" dirty="0" smtClean="0">
                          <a:latin typeface="Arial" panose="020B0604020202020204" pitchFamily="34" charset="0"/>
                          <a:cs typeface="Arial" panose="020B0604020202020204" pitchFamily="34" charset="0"/>
                        </a:rPr>
                        <a:t>Data Item</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Normal</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Extreme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Abnormal</a:t>
                      </a:r>
                      <a:endParaRPr lang="en-GB" sz="1200" dirty="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15</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12</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7</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1.6</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0</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1</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March</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r h="270841">
                <a:tc>
                  <a:txBody>
                    <a:bodyPr/>
                    <a:lstStyle/>
                    <a:p>
                      <a:r>
                        <a:rPr lang="en-US" sz="1200" dirty="0" smtClean="0">
                          <a:latin typeface="Arial" panose="020B0604020202020204" pitchFamily="34" charset="0"/>
                          <a:cs typeface="Arial" panose="020B0604020202020204" pitchFamily="34" charset="0"/>
                        </a:rPr>
                        <a:t>10</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bl>
          </a:graphicData>
        </a:graphic>
      </p:graphicFrame>
      <p:sp>
        <p:nvSpPr>
          <p:cNvPr id="6" name="TextBox 5">
            <a:hlinkClick r:id="rId3" action="ppaction://hlinkfile"/>
          </p:cNvPr>
          <p:cNvSpPr txBox="1"/>
          <p:nvPr/>
        </p:nvSpPr>
        <p:spPr>
          <a:xfrm>
            <a:off x="8388424" y="5301208"/>
            <a:ext cx="432048"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96871360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smtClean="0"/>
              <a:t>7.4.1 </a:t>
            </a:r>
            <a:r>
              <a:rPr lang="en-GB" sz="3600" dirty="0"/>
              <a:t>– </a:t>
            </a:r>
            <a:r>
              <a:rPr lang="en-GB" sz="3600" dirty="0" smtClean="0"/>
              <a:t>Implementation</a:t>
            </a:r>
            <a:endParaRPr lang="en-GB" sz="36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140</a:t>
            </a:r>
            <a:endParaRPr lang="en-GB" sz="1400" b="1" dirty="0">
              <a:latin typeface="Arial" panose="020B0604020202020204" pitchFamily="34" charset="0"/>
              <a:cs typeface="Arial" panose="020B0604020202020204" pitchFamily="34" charset="0"/>
            </a:endParaRPr>
          </a:p>
        </p:txBody>
      </p:sp>
      <p:cxnSp>
        <p:nvCxnSpPr>
          <p:cNvPr id="60" name="Straight Arrow Connector 59"/>
          <p:cNvCxnSpPr>
            <a:stCxn id="67" idx="3"/>
            <a:endCxn id="71" idx="1"/>
          </p:cNvCxnSpPr>
          <p:nvPr/>
        </p:nvCxnSpPr>
        <p:spPr>
          <a:xfrm flipV="1">
            <a:off x="3456620" y="2856763"/>
            <a:ext cx="1186680" cy="3986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18260" y="1877786"/>
            <a:ext cx="3090231" cy="615553"/>
          </a:xfrm>
          <a:prstGeom prst="rect">
            <a:avLst/>
          </a:prstGeom>
          <a:solidFill>
            <a:srgbClr val="FFC000"/>
          </a:solidFill>
          <a:ln w="28575">
            <a:solidFill>
              <a:schemeClr val="accent3">
                <a:lumMod val="50000"/>
              </a:schemeClr>
            </a:solidFill>
          </a:ln>
        </p:spPr>
        <p:txBody>
          <a:bodyPr wrap="square" lIns="0" tIns="0" rIns="0" bIns="0" rtlCol="0">
            <a:spAutoFit/>
          </a:bodyPr>
          <a:lstStyle/>
          <a:p>
            <a:pPr algn="ctr"/>
            <a:r>
              <a:rPr lang="en-US" sz="2000" b="1" dirty="0" smtClean="0"/>
              <a:t>There is a need to train staff on the new system</a:t>
            </a:r>
            <a:endParaRPr lang="en-GB" b="1" dirty="0"/>
          </a:p>
        </p:txBody>
      </p:sp>
      <p:sp>
        <p:nvSpPr>
          <p:cNvPr id="62" name="TextBox 61"/>
          <p:cNvSpPr txBox="1"/>
          <p:nvPr/>
        </p:nvSpPr>
        <p:spPr>
          <a:xfrm>
            <a:off x="4644008" y="2132856"/>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Scan in documents</a:t>
            </a:r>
            <a:endParaRPr lang="en-GB" sz="2000" b="1" dirty="0"/>
          </a:p>
        </p:txBody>
      </p:sp>
      <p:cxnSp>
        <p:nvCxnSpPr>
          <p:cNvPr id="66" name="Straight Arrow Connector 65"/>
          <p:cNvCxnSpPr>
            <a:stCxn id="68" idx="3"/>
            <a:endCxn id="76" idx="1"/>
          </p:cNvCxnSpPr>
          <p:nvPr/>
        </p:nvCxnSpPr>
        <p:spPr>
          <a:xfrm>
            <a:off x="3494090" y="4486042"/>
            <a:ext cx="1149210" cy="3529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70" idx="1"/>
          </p:cNvCxnSpPr>
          <p:nvPr/>
        </p:nvCxnSpPr>
        <p:spPr>
          <a:xfrm>
            <a:off x="3044349" y="4180596"/>
            <a:ext cx="1598951" cy="906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73" idx="1"/>
          </p:cNvCxnSpPr>
          <p:nvPr/>
        </p:nvCxnSpPr>
        <p:spPr>
          <a:xfrm>
            <a:off x="3027154" y="3484385"/>
            <a:ext cx="1616146" cy="8746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62" idx="1"/>
          </p:cNvCxnSpPr>
          <p:nvPr/>
        </p:nvCxnSpPr>
        <p:spPr>
          <a:xfrm flipV="1">
            <a:off x="3456620" y="2317522"/>
            <a:ext cx="1187388" cy="4761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7" idx="1"/>
          </p:cNvCxnSpPr>
          <p:nvPr/>
        </p:nvCxnSpPr>
        <p:spPr>
          <a:xfrm>
            <a:off x="3027154" y="4709216"/>
            <a:ext cx="1616146" cy="8834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86" name="TextBox 3085"/>
          <p:cNvSpPr txBox="1"/>
          <p:nvPr/>
        </p:nvSpPr>
        <p:spPr>
          <a:xfrm>
            <a:off x="196252" y="6318664"/>
            <a:ext cx="4352538" cy="369332"/>
          </a:xfrm>
          <a:prstGeom prst="rect">
            <a:avLst/>
          </a:prstGeom>
          <a:noFill/>
        </p:spPr>
        <p:txBody>
          <a:bodyPr wrap="none" rtlCol="0">
            <a:spAutoFit/>
          </a:bodyPr>
          <a:lstStyle/>
          <a:p>
            <a:r>
              <a:rPr lang="en-US" b="1" dirty="0" smtClean="0"/>
              <a:t>Figure 7.11 – </a:t>
            </a:r>
            <a:r>
              <a:rPr lang="en-US" dirty="0" smtClean="0"/>
              <a:t>The Implementation Stage</a:t>
            </a:r>
            <a:endParaRPr lang="en-GB" b="1" dirty="0"/>
          </a:p>
        </p:txBody>
      </p:sp>
      <p:sp>
        <p:nvSpPr>
          <p:cNvPr id="64" name="TextBox 63"/>
          <p:cNvSpPr txBox="1"/>
          <p:nvPr/>
        </p:nvSpPr>
        <p:spPr>
          <a:xfrm>
            <a:off x="323528" y="1115451"/>
            <a:ext cx="8496944" cy="707886"/>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2000" dirty="0" smtClean="0"/>
              <a:t>Once the system is fully tested . The next stage is to fully implement it. Some of the stages of this process are shown below in Figure 7.11:</a:t>
            </a:r>
            <a:endParaRPr lang="en-GB" sz="2000" dirty="0"/>
          </a:p>
        </p:txBody>
      </p:sp>
      <p:sp>
        <p:nvSpPr>
          <p:cNvPr id="67" name="TextBox 66"/>
          <p:cNvSpPr txBox="1"/>
          <p:nvPr/>
        </p:nvSpPr>
        <p:spPr>
          <a:xfrm>
            <a:off x="395536" y="2793702"/>
            <a:ext cx="3061084" cy="923330"/>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Transfer paper or electronic files to the new system</a:t>
            </a:r>
            <a:endParaRPr lang="en-GB" b="1" dirty="0"/>
          </a:p>
        </p:txBody>
      </p:sp>
      <p:sp>
        <p:nvSpPr>
          <p:cNvPr id="68" name="TextBox 67"/>
          <p:cNvSpPr txBox="1"/>
          <p:nvPr/>
        </p:nvSpPr>
        <p:spPr>
          <a:xfrm>
            <a:off x="496320" y="4178265"/>
            <a:ext cx="2997770" cy="615553"/>
          </a:xfrm>
          <a:prstGeom prst="rect">
            <a:avLst/>
          </a:prstGeom>
          <a:solidFill>
            <a:schemeClr val="tx2">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Changeover to the new system</a:t>
            </a:r>
            <a:endParaRPr lang="en-GB" b="1" dirty="0"/>
          </a:p>
        </p:txBody>
      </p:sp>
      <p:sp>
        <p:nvSpPr>
          <p:cNvPr id="70" name="TextBox 69"/>
          <p:cNvSpPr txBox="1"/>
          <p:nvPr/>
        </p:nvSpPr>
        <p:spPr>
          <a:xfrm>
            <a:off x="4643300" y="4086576"/>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Direct Changeover</a:t>
            </a:r>
            <a:endParaRPr lang="en-GB" sz="2000" b="1" dirty="0"/>
          </a:p>
        </p:txBody>
      </p:sp>
      <p:sp>
        <p:nvSpPr>
          <p:cNvPr id="71" name="TextBox 70"/>
          <p:cNvSpPr txBox="1"/>
          <p:nvPr/>
        </p:nvSpPr>
        <p:spPr>
          <a:xfrm>
            <a:off x="4643300" y="2672097"/>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Key in data</a:t>
            </a:r>
            <a:endParaRPr lang="en-GB" sz="2000" b="1" dirty="0"/>
          </a:p>
        </p:txBody>
      </p:sp>
      <p:sp>
        <p:nvSpPr>
          <p:cNvPr id="73" name="TextBox 72"/>
          <p:cNvSpPr txBox="1"/>
          <p:nvPr/>
        </p:nvSpPr>
        <p:spPr>
          <a:xfrm>
            <a:off x="4643300" y="3202520"/>
            <a:ext cx="4082270" cy="738664"/>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Download files to new database</a:t>
            </a:r>
            <a:endParaRPr lang="en-GB" sz="2000" b="1" dirty="0"/>
          </a:p>
        </p:txBody>
      </p:sp>
      <p:sp>
        <p:nvSpPr>
          <p:cNvPr id="76" name="TextBox 75"/>
          <p:cNvSpPr txBox="1"/>
          <p:nvPr/>
        </p:nvSpPr>
        <p:spPr>
          <a:xfrm>
            <a:off x="4643300" y="4654347"/>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Parallel Running</a:t>
            </a:r>
            <a:endParaRPr lang="en-GB" sz="2000" b="1" dirty="0"/>
          </a:p>
        </p:txBody>
      </p:sp>
      <p:sp>
        <p:nvSpPr>
          <p:cNvPr id="77" name="TextBox 76"/>
          <p:cNvSpPr txBox="1"/>
          <p:nvPr/>
        </p:nvSpPr>
        <p:spPr>
          <a:xfrm>
            <a:off x="4643300" y="5223378"/>
            <a:ext cx="4082270" cy="738664"/>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Pilot Implementation / Running</a:t>
            </a:r>
            <a:endParaRPr lang="en-GB" sz="2000" b="1" dirty="0"/>
          </a:p>
        </p:txBody>
      </p:sp>
      <p:sp>
        <p:nvSpPr>
          <p:cNvPr id="79" name="TextBox 78"/>
          <p:cNvSpPr txBox="1"/>
          <p:nvPr/>
        </p:nvSpPr>
        <p:spPr>
          <a:xfrm>
            <a:off x="4643300" y="6156012"/>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Phased Implementation</a:t>
            </a:r>
            <a:endParaRPr lang="en-GB" sz="2000" b="1" dirty="0"/>
          </a:p>
        </p:txBody>
      </p:sp>
      <p:cxnSp>
        <p:nvCxnSpPr>
          <p:cNvPr id="80" name="Straight Arrow Connector 79"/>
          <p:cNvCxnSpPr>
            <a:stCxn id="68" idx="2"/>
            <a:endCxn id="79" idx="1"/>
          </p:cNvCxnSpPr>
          <p:nvPr/>
        </p:nvCxnSpPr>
        <p:spPr>
          <a:xfrm>
            <a:off x="1995205" y="4793818"/>
            <a:ext cx="2648095" cy="15468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922068"/>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3600" dirty="0"/>
              <a:t>7.4.1 – </a:t>
            </a:r>
            <a:r>
              <a:rPr lang="en-GB" sz="3600" dirty="0" smtClean="0"/>
              <a:t>Implementation - Changeover</a:t>
            </a:r>
            <a:endParaRPr lang="en-GB" sz="3600" b="1" dirty="0" smtClean="0"/>
          </a:p>
        </p:txBody>
      </p:sp>
      <p:sp>
        <p:nvSpPr>
          <p:cNvPr id="8" name="Rectangle 7"/>
          <p:cNvSpPr/>
          <p:nvPr/>
        </p:nvSpPr>
        <p:spPr>
          <a:xfrm>
            <a:off x="323528" y="1123252"/>
            <a:ext cx="8496944" cy="175432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Calibri" panose="020F0502020204030204" pitchFamily="34" charset="0"/>
              </a:rPr>
              <a:t>We will now consider </a:t>
            </a:r>
            <a:r>
              <a:rPr lang="en-US" b="1" dirty="0" smtClean="0">
                <a:latin typeface="Calibri" panose="020F0502020204030204" pitchFamily="34" charset="0"/>
              </a:rPr>
              <a:t>changeover</a:t>
            </a:r>
            <a:r>
              <a:rPr lang="en-US" dirty="0" smtClean="0">
                <a:latin typeface="Calibri" panose="020F0502020204030204" pitchFamily="34" charset="0"/>
              </a:rPr>
              <a:t> to the new system in more depth. As indicated on the previous slide, there are 4 common methods used for changing over from the old system to the new system. Each one has advantages and disadvantages that </a:t>
            </a:r>
            <a:r>
              <a:rPr lang="en-US" dirty="0" err="1" smtClean="0">
                <a:latin typeface="Calibri" panose="020F0502020204030204" pitchFamily="34" charset="0"/>
              </a:rPr>
              <a:t>ned</a:t>
            </a:r>
            <a:r>
              <a:rPr lang="en-US" dirty="0" smtClean="0">
                <a:latin typeface="Calibri" panose="020F0502020204030204" pitchFamily="34" charset="0"/>
              </a:rPr>
              <a:t> to be weighed up before the most appropriate method is chosen for a particular application.</a:t>
            </a:r>
          </a:p>
          <a:p>
            <a:pPr marL="342900" indent="-342900">
              <a:buClr>
                <a:srgbClr val="00B050"/>
              </a:buClr>
              <a:buFont typeface="Wingdings 3" panose="05040102010807070707" pitchFamily="18" charset="2"/>
              <a:buChar char=""/>
            </a:pPr>
            <a:r>
              <a:rPr lang="en-US" b="1" dirty="0" smtClean="0">
                <a:latin typeface="Calibri" panose="020F0502020204030204" pitchFamily="34" charset="0"/>
              </a:rPr>
              <a:t>Figure 7.5 – </a:t>
            </a:r>
            <a:r>
              <a:rPr lang="en-US" dirty="0" smtClean="0">
                <a:latin typeface="Calibri" panose="020F0502020204030204" pitchFamily="34" charset="0"/>
              </a:rPr>
              <a:t>Methods of changeover</a:t>
            </a:r>
            <a:endParaRPr lang="en-US" b="1" dirty="0" smtClean="0">
              <a:latin typeface="Calibri" panose="020F0502020204030204" pitchFamily="34" charset="0"/>
            </a:endParaRP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11675106"/>
              </p:ext>
            </p:extLst>
          </p:nvPr>
        </p:nvGraphicFramePr>
        <p:xfrm>
          <a:off x="323528" y="2852936"/>
          <a:ext cx="8496949" cy="3688080"/>
        </p:xfrm>
        <a:graphic>
          <a:graphicData uri="http://schemas.openxmlformats.org/drawingml/2006/table">
            <a:tbl>
              <a:tblPr firstRow="1" bandRow="1">
                <a:tableStyleId>{5C22544A-7EE6-4342-B048-85BDC9FD1C3A}</a:tableStyleId>
              </a:tblPr>
              <a:tblGrid>
                <a:gridCol w="1512168"/>
                <a:gridCol w="2232248"/>
                <a:gridCol w="4752533"/>
              </a:tblGrid>
              <a:tr h="370840">
                <a:tc>
                  <a:txBody>
                    <a:bodyPr/>
                    <a:lstStyle/>
                    <a:p>
                      <a:r>
                        <a:rPr lang="en-US" sz="1400" dirty="0" smtClean="0">
                          <a:latin typeface="Arial" panose="020B0604020202020204" pitchFamily="34" charset="0"/>
                          <a:cs typeface="Arial" panose="020B0604020202020204" pitchFamily="34" charset="0"/>
                        </a:rPr>
                        <a:t>Implementation method</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Design of Implementation method</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Advantages and disadvantages of the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method</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dirty="0" smtClean="0">
                          <a:latin typeface="Arial" panose="020B0604020202020204" pitchFamily="34" charset="0"/>
                          <a:cs typeface="Arial" panose="020B0604020202020204" pitchFamily="34" charset="0"/>
                        </a:rPr>
                        <a:t>Direct</a:t>
                      </a:r>
                      <a:endParaRPr lang="en-GB" sz="1400" dirty="0">
                        <a:latin typeface="Arial" panose="020B0604020202020204" pitchFamily="34" charset="0"/>
                        <a:cs typeface="Arial" panose="020B0604020202020204" pitchFamily="34" charset="0"/>
                      </a:endParaRPr>
                    </a:p>
                  </a:txBody>
                  <a:tcPr/>
                </a:tc>
                <a:tc>
                  <a:txBody>
                    <a:bodyPr/>
                    <a:lstStyle/>
                    <a:p>
                      <a:pPr algn="l"/>
                      <a:r>
                        <a:rPr lang="en-US" sz="1400" dirty="0" smtClean="0">
                          <a:latin typeface="Arial" panose="020B0604020202020204" pitchFamily="34" charset="0"/>
                          <a:cs typeface="Arial" panose="020B0604020202020204" pitchFamily="34" charset="0"/>
                        </a:rPr>
                        <a:t>With this method the old system is stopped</a:t>
                      </a:r>
                      <a:r>
                        <a:rPr lang="en-US" sz="1400" baseline="0" dirty="0" smtClean="0">
                          <a:latin typeface="Arial" panose="020B0604020202020204" pitchFamily="34" charset="0"/>
                          <a:cs typeface="Arial" panose="020B0604020202020204" pitchFamily="34" charset="0"/>
                        </a:rPr>
                        <a:t> overnight and the new system introduced immediately</a:t>
                      </a:r>
                      <a:endParaRPr lang="en-GB" sz="14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This method can be disastrous if the new system fails since the old system is no longer available</a:t>
                      </a:r>
                    </a:p>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benefits are immediate</a:t>
                      </a:r>
                    </a:p>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Costs are reduced (since only one system used there is no need to pay for 2 sets of staff)</a:t>
                      </a:r>
                    </a:p>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Less likelihood</a:t>
                      </a:r>
                      <a:r>
                        <a:rPr lang="en-US" sz="1400" baseline="0" dirty="0" smtClean="0">
                          <a:latin typeface="Arial" panose="020B0604020202020204" pitchFamily="34" charset="0"/>
                          <a:cs typeface="Arial" panose="020B0604020202020204" pitchFamily="34" charset="0"/>
                        </a:rPr>
                        <a:t> of a malfunction since the new system will have been fully tested</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dirty="0" smtClean="0">
                          <a:latin typeface="Arial" panose="020B0604020202020204" pitchFamily="34" charset="0"/>
                          <a:cs typeface="Arial" panose="020B0604020202020204" pitchFamily="34" charset="0"/>
                        </a:rPr>
                        <a:t>Parallel</a:t>
                      </a:r>
                      <a:endParaRPr lang="en-GB" sz="1400" dirty="0">
                        <a:latin typeface="Arial" panose="020B0604020202020204" pitchFamily="34" charset="0"/>
                        <a:cs typeface="Arial" panose="020B0604020202020204" pitchFamily="34" charset="0"/>
                      </a:endParaRPr>
                    </a:p>
                  </a:txBody>
                  <a:tcPr/>
                </a:tc>
                <a:tc>
                  <a:txBody>
                    <a:bodyPr/>
                    <a:lstStyle/>
                    <a:p>
                      <a:pPr algn="l"/>
                      <a:r>
                        <a:rPr lang="en-US" sz="1400" dirty="0" smtClean="0">
                          <a:latin typeface="Arial" panose="020B0604020202020204" pitchFamily="34" charset="0"/>
                          <a:cs typeface="Arial" panose="020B0604020202020204" pitchFamily="34" charset="0"/>
                        </a:rPr>
                        <a:t>With this method, the old and new systems are run side by side for a time before the new system takes over altogether. </a:t>
                      </a:r>
                      <a:endParaRPr lang="en-GB" sz="14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If the new system fails, the old system is still available as a backup</a:t>
                      </a:r>
                    </a:p>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 is possible to gradually train staff</a:t>
                      </a:r>
                    </a:p>
                    <a:p>
                      <a:pPr marL="285750" indent="-285750" algn="l">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 is more expensive than </a:t>
                      </a:r>
                      <a:r>
                        <a:rPr lang="en-US" sz="1400" i="1" dirty="0" smtClean="0">
                          <a:latin typeface="Arial" panose="020B0604020202020204" pitchFamily="34" charset="0"/>
                          <a:cs typeface="Arial" panose="020B0604020202020204" pitchFamily="34" charset="0"/>
                        </a:rPr>
                        <a:t>direct</a:t>
                      </a:r>
                      <a:r>
                        <a:rPr lang="en-US" sz="1400" i="0" dirty="0" smtClean="0">
                          <a:latin typeface="Arial" panose="020B0604020202020204" pitchFamily="34" charset="0"/>
                          <a:cs typeface="Arial" panose="020B0604020202020204" pitchFamily="34" charset="0"/>
                        </a:rPr>
                        <a:t> since extra staff are needed to run both systems together.</a:t>
                      </a:r>
                    </a:p>
                    <a:p>
                      <a:pPr marL="285750" indent="-285750" algn="l">
                        <a:buClr>
                          <a:srgbClr val="00B050"/>
                        </a:buClr>
                        <a:buFont typeface="Arial" panose="020B0604020202020204" pitchFamily="34" charset="0"/>
                        <a:buChar char="•"/>
                      </a:pPr>
                      <a:r>
                        <a:rPr lang="en-US" sz="1400" i="0" dirty="0" smtClean="0">
                          <a:latin typeface="Arial" panose="020B0604020202020204" pitchFamily="34" charset="0"/>
                          <a:cs typeface="Arial" panose="020B0604020202020204" pitchFamily="34" charset="0"/>
                        </a:rPr>
                        <a:t>It’s also more time consuming than </a:t>
                      </a:r>
                      <a:r>
                        <a:rPr lang="en-US" sz="1400" i="1" dirty="0" smtClean="0">
                          <a:latin typeface="Arial" panose="020B0604020202020204" pitchFamily="34" charset="0"/>
                          <a:cs typeface="Arial" panose="020B0604020202020204" pitchFamily="34" charset="0"/>
                        </a:rPr>
                        <a:t>direct</a:t>
                      </a:r>
                      <a:r>
                        <a:rPr lang="en-US" sz="1400" i="0" dirty="0" smtClean="0">
                          <a:latin typeface="Arial" panose="020B0604020202020204" pitchFamily="34" charset="0"/>
                          <a:cs typeface="Arial" panose="020B0604020202020204" pitchFamily="34" charset="0"/>
                        </a:rPr>
                        <a:t> since data needs to be entered into 2 systems</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4269112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16652" cy="625434"/>
          </a:xfrm>
        </p:spPr>
        <p:txBody>
          <a:bodyPr>
            <a:noAutofit/>
          </a:bodyPr>
          <a:lstStyle/>
          <a:p>
            <a:r>
              <a:rPr lang="en-GB" sz="3600" dirty="0"/>
              <a:t>7.4.1 – </a:t>
            </a:r>
            <a:r>
              <a:rPr lang="en-GB" sz="3600" dirty="0" smtClean="0"/>
              <a:t>Implementation - Changeover</a:t>
            </a:r>
            <a:endParaRPr lang="en-GB" sz="36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142</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81948673"/>
              </p:ext>
            </p:extLst>
          </p:nvPr>
        </p:nvGraphicFramePr>
        <p:xfrm>
          <a:off x="323528" y="1186408"/>
          <a:ext cx="8496950" cy="5010912"/>
        </p:xfrm>
        <a:graphic>
          <a:graphicData uri="http://schemas.openxmlformats.org/drawingml/2006/table">
            <a:tbl>
              <a:tblPr firstRow="1" bandRow="1">
                <a:tableStyleId>{5C22544A-7EE6-4342-B048-85BDC9FD1C3A}</a:tableStyleId>
              </a:tblPr>
              <a:tblGrid>
                <a:gridCol w="1584176"/>
                <a:gridCol w="2304256"/>
                <a:gridCol w="4608518"/>
              </a:tblGrid>
              <a:tr h="370840">
                <a:tc>
                  <a:txBody>
                    <a:bodyPr/>
                    <a:lstStyle/>
                    <a:p>
                      <a:r>
                        <a:rPr lang="en-US" sz="1480" dirty="0" smtClean="0">
                          <a:latin typeface="Arial" panose="020B0604020202020204" pitchFamily="34" charset="0"/>
                          <a:cs typeface="Arial" panose="020B0604020202020204" pitchFamily="34" charset="0"/>
                        </a:rPr>
                        <a:t>Implementation method</a:t>
                      </a:r>
                      <a:endParaRPr lang="en-GB" sz="1480" dirty="0">
                        <a:latin typeface="Arial" panose="020B0604020202020204" pitchFamily="34" charset="0"/>
                        <a:cs typeface="Arial" panose="020B0604020202020204" pitchFamily="34" charset="0"/>
                      </a:endParaRPr>
                    </a:p>
                  </a:txBody>
                  <a:tcPr/>
                </a:tc>
                <a:tc>
                  <a:txBody>
                    <a:bodyPr/>
                    <a:lstStyle/>
                    <a:p>
                      <a:r>
                        <a:rPr lang="en-US" sz="1480" dirty="0" smtClean="0">
                          <a:latin typeface="Arial" panose="020B0604020202020204" pitchFamily="34" charset="0"/>
                          <a:cs typeface="Arial" panose="020B0604020202020204" pitchFamily="34" charset="0"/>
                        </a:rPr>
                        <a:t>Design of Implementation method</a:t>
                      </a:r>
                      <a:endParaRPr lang="en-GB" sz="1480" dirty="0">
                        <a:latin typeface="Arial" panose="020B0604020202020204" pitchFamily="34" charset="0"/>
                        <a:cs typeface="Arial" panose="020B0604020202020204" pitchFamily="34" charset="0"/>
                      </a:endParaRPr>
                    </a:p>
                  </a:txBody>
                  <a:tcPr/>
                </a:tc>
                <a:tc>
                  <a:txBody>
                    <a:bodyPr/>
                    <a:lstStyle/>
                    <a:p>
                      <a:r>
                        <a:rPr lang="en-US" sz="1480" dirty="0" smtClean="0">
                          <a:latin typeface="Arial" panose="020B0604020202020204" pitchFamily="34" charset="0"/>
                          <a:cs typeface="Arial" panose="020B0604020202020204" pitchFamily="34" charset="0"/>
                        </a:rPr>
                        <a:t>Advantages and disadvantages of the</a:t>
                      </a:r>
                      <a:r>
                        <a:rPr lang="en-US" sz="1480" baseline="0" dirty="0" smtClean="0">
                          <a:latin typeface="Arial" panose="020B0604020202020204" pitchFamily="34" charset="0"/>
                          <a:cs typeface="Arial" panose="020B0604020202020204" pitchFamily="34" charset="0"/>
                        </a:rPr>
                        <a:t> </a:t>
                      </a:r>
                      <a:r>
                        <a:rPr lang="en-US" sz="1480" dirty="0" smtClean="0">
                          <a:latin typeface="Arial" panose="020B0604020202020204" pitchFamily="34" charset="0"/>
                          <a:cs typeface="Arial" panose="020B0604020202020204" pitchFamily="34" charset="0"/>
                        </a:rPr>
                        <a:t>method</a:t>
                      </a:r>
                      <a:endParaRPr lang="en-GB" sz="1480" dirty="0">
                        <a:latin typeface="Arial" panose="020B0604020202020204" pitchFamily="34" charset="0"/>
                        <a:cs typeface="Arial" panose="020B0604020202020204" pitchFamily="34" charset="0"/>
                      </a:endParaRPr>
                    </a:p>
                  </a:txBody>
                  <a:tcPr/>
                </a:tc>
              </a:tr>
              <a:tr h="370840">
                <a:tc>
                  <a:txBody>
                    <a:bodyPr/>
                    <a:lstStyle/>
                    <a:p>
                      <a:r>
                        <a:rPr lang="en-US" sz="1480" dirty="0" smtClean="0">
                          <a:latin typeface="Arial" panose="020B0604020202020204" pitchFamily="34" charset="0"/>
                          <a:cs typeface="Arial" panose="020B0604020202020204" pitchFamily="34" charset="0"/>
                        </a:rPr>
                        <a:t>Pilot</a:t>
                      </a:r>
                      <a:endParaRPr lang="en-GB" sz="148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80" dirty="0" smtClean="0">
                          <a:latin typeface="Arial" panose="020B0604020202020204" pitchFamily="34" charset="0"/>
                          <a:cs typeface="Arial" panose="020B0604020202020204" pitchFamily="34" charset="0"/>
                        </a:rPr>
                        <a:t>With this method,</a:t>
                      </a:r>
                      <a:r>
                        <a:rPr lang="en-US" sz="1480" baseline="0" dirty="0" smtClean="0">
                          <a:latin typeface="Arial" panose="020B0604020202020204" pitchFamily="34" charset="0"/>
                          <a:cs typeface="Arial" panose="020B0604020202020204" pitchFamily="34" charset="0"/>
                        </a:rPr>
                        <a:t> the new system is introduced into one branch or office of the company and its performance assessed before being introduced elsewhere in the company.</a:t>
                      </a:r>
                      <a:endParaRPr lang="en-GB" sz="1480" dirty="0" smtClean="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480" dirty="0" smtClean="0">
                          <a:latin typeface="Arial" panose="020B0604020202020204" pitchFamily="34" charset="0"/>
                          <a:cs typeface="Arial" panose="020B0604020202020204" pitchFamily="34" charset="0"/>
                        </a:rPr>
                        <a:t>If the new system fails, only one part is affected; the remainder</a:t>
                      </a:r>
                      <a:r>
                        <a:rPr lang="en-US" sz="1480" baseline="0" dirty="0" smtClean="0">
                          <a:latin typeface="Arial" panose="020B0604020202020204" pitchFamily="34" charset="0"/>
                          <a:cs typeface="Arial" panose="020B0604020202020204" pitchFamily="34" charset="0"/>
                        </a:rPr>
                        <a:t> is unaffected.</a:t>
                      </a:r>
                    </a:p>
                    <a:p>
                      <a:pPr marL="228600" indent="-228600" algn="l">
                        <a:buClr>
                          <a:srgbClr val="00B050"/>
                        </a:buClr>
                        <a:buFont typeface="Arial" panose="020B0604020202020204" pitchFamily="34" charset="0"/>
                        <a:buChar char="•"/>
                      </a:pPr>
                      <a:r>
                        <a:rPr lang="en-US" sz="1480" baseline="0" dirty="0" smtClean="0">
                          <a:latin typeface="Arial" panose="020B0604020202020204" pitchFamily="34" charset="0"/>
                          <a:cs typeface="Arial" panose="020B0604020202020204" pitchFamily="34" charset="0"/>
                        </a:rPr>
                        <a:t>It is possible to train staff in one area only, which is much faster and less costly than </a:t>
                      </a:r>
                      <a:r>
                        <a:rPr lang="en-US" sz="1480" i="1" baseline="0" dirty="0" smtClean="0">
                          <a:latin typeface="Arial" panose="020B0604020202020204" pitchFamily="34" charset="0"/>
                          <a:cs typeface="Arial" panose="020B0604020202020204" pitchFamily="34" charset="0"/>
                        </a:rPr>
                        <a:t>parallel</a:t>
                      </a:r>
                      <a:r>
                        <a:rPr lang="en-US" sz="1480" i="0" baseline="0" dirty="0" smtClean="0">
                          <a:latin typeface="Arial" panose="020B0604020202020204" pitchFamily="34" charset="0"/>
                          <a:cs typeface="Arial" panose="020B0604020202020204" pitchFamily="34" charset="0"/>
                        </a:rPr>
                        <a:t>.</a:t>
                      </a:r>
                    </a:p>
                    <a:p>
                      <a:pPr marL="228600" indent="-228600" algn="l">
                        <a:buClr>
                          <a:srgbClr val="00B050"/>
                        </a:buClr>
                        <a:buFont typeface="Arial" panose="020B0604020202020204" pitchFamily="34" charset="0"/>
                        <a:buChar char="•"/>
                      </a:pPr>
                      <a:r>
                        <a:rPr lang="en-US" sz="1480" i="0" baseline="0" dirty="0" smtClean="0">
                          <a:latin typeface="Arial" panose="020B0604020202020204" pitchFamily="34" charset="0"/>
                          <a:cs typeface="Arial" panose="020B0604020202020204" pitchFamily="34" charset="0"/>
                        </a:rPr>
                        <a:t>The costs are less than </a:t>
                      </a:r>
                      <a:r>
                        <a:rPr lang="en-US" sz="1480" i="1" baseline="0" dirty="0" smtClean="0">
                          <a:latin typeface="Arial" panose="020B0604020202020204" pitchFamily="34" charset="0"/>
                          <a:cs typeface="Arial" panose="020B0604020202020204" pitchFamily="34" charset="0"/>
                        </a:rPr>
                        <a:t>parallel</a:t>
                      </a:r>
                      <a:r>
                        <a:rPr lang="en-US" sz="1480" i="0" baseline="0" dirty="0" smtClean="0">
                          <a:latin typeface="Arial" panose="020B0604020202020204" pitchFamily="34" charset="0"/>
                          <a:cs typeface="Arial" panose="020B0604020202020204" pitchFamily="34" charset="0"/>
                        </a:rPr>
                        <a:t> since only one part of the system is being used in the pilot warehouse.</a:t>
                      </a:r>
                      <a:endParaRPr lang="en-GB" sz="1480" dirty="0">
                        <a:latin typeface="Arial" panose="020B0604020202020204" pitchFamily="34" charset="0"/>
                        <a:cs typeface="Arial" panose="020B0604020202020204" pitchFamily="34" charset="0"/>
                      </a:endParaRPr>
                    </a:p>
                  </a:txBody>
                  <a:tcPr/>
                </a:tc>
              </a:tr>
              <a:tr h="370840">
                <a:tc>
                  <a:txBody>
                    <a:bodyPr/>
                    <a:lstStyle/>
                    <a:p>
                      <a:r>
                        <a:rPr lang="en-US" sz="1480" dirty="0" smtClean="0">
                          <a:latin typeface="Arial" panose="020B0604020202020204" pitchFamily="34" charset="0"/>
                          <a:cs typeface="Arial" panose="020B0604020202020204" pitchFamily="34" charset="0"/>
                        </a:rPr>
                        <a:t>Phased</a:t>
                      </a:r>
                      <a:endParaRPr lang="en-GB" sz="148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80" dirty="0" smtClean="0">
                          <a:latin typeface="Arial" panose="020B0604020202020204" pitchFamily="34" charset="0"/>
                          <a:cs typeface="Arial" panose="020B0604020202020204" pitchFamily="34" charset="0"/>
                        </a:rPr>
                        <a:t>With this method, only part if the new system is introduced and, only when it proves to work satisfactorily,</a:t>
                      </a:r>
                      <a:r>
                        <a:rPr lang="en-US" sz="1480" baseline="0" dirty="0" smtClean="0">
                          <a:latin typeface="Arial" panose="020B0604020202020204" pitchFamily="34" charset="0"/>
                          <a:cs typeface="Arial" panose="020B0604020202020204" pitchFamily="34" charset="0"/>
                        </a:rPr>
                        <a:t> is the next part introduced, and so on, until the old system is fully replaced </a:t>
                      </a:r>
                      <a:endParaRPr lang="en-GB" sz="1480" dirty="0" smtClean="0">
                        <a:latin typeface="Arial" panose="020B0604020202020204" pitchFamily="34" charset="0"/>
                        <a:cs typeface="Arial" panose="020B0604020202020204" pitchFamily="34" charset="0"/>
                      </a:endParaRPr>
                    </a:p>
                    <a:p>
                      <a:pPr algn="l"/>
                      <a:endParaRPr lang="en-GB" sz="1480" dirty="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480" dirty="0" smtClean="0">
                          <a:latin typeface="Arial" panose="020B0604020202020204" pitchFamily="34" charset="0"/>
                          <a:cs typeface="Arial" panose="020B0604020202020204" pitchFamily="34" charset="0"/>
                        </a:rPr>
                        <a:t>If the latest part fails, it is only necessary to go back in the system to the point of failure; hence failure isn’t disastrous.</a:t>
                      </a:r>
                    </a:p>
                    <a:p>
                      <a:pPr marL="228600" indent="-228600" algn="l">
                        <a:buClr>
                          <a:srgbClr val="00B050"/>
                        </a:buClr>
                        <a:buFont typeface="Arial" panose="020B0604020202020204" pitchFamily="34" charset="0"/>
                        <a:buChar char="•"/>
                      </a:pPr>
                      <a:r>
                        <a:rPr lang="en-US" sz="1480" dirty="0" smtClean="0">
                          <a:latin typeface="Arial" panose="020B0604020202020204" pitchFamily="34" charset="0"/>
                          <a:cs typeface="Arial" panose="020B0604020202020204" pitchFamily="34" charset="0"/>
                        </a:rPr>
                        <a:t>More expensive than </a:t>
                      </a:r>
                      <a:r>
                        <a:rPr lang="en-US" sz="1480" i="1" dirty="0" smtClean="0">
                          <a:latin typeface="Arial" panose="020B0604020202020204" pitchFamily="34" charset="0"/>
                          <a:cs typeface="Arial" panose="020B0604020202020204" pitchFamily="34" charset="0"/>
                        </a:rPr>
                        <a:t>direct</a:t>
                      </a:r>
                      <a:r>
                        <a:rPr lang="en-US" sz="1480" i="0" dirty="0" smtClean="0">
                          <a:latin typeface="Arial" panose="020B0604020202020204" pitchFamily="34" charset="0"/>
                          <a:cs typeface="Arial" panose="020B0604020202020204" pitchFamily="34" charset="0"/>
                        </a:rPr>
                        <a:t> since it is necessary to evaluate</a:t>
                      </a:r>
                      <a:r>
                        <a:rPr lang="en-US" sz="1480" i="0" baseline="0" dirty="0" smtClean="0">
                          <a:latin typeface="Arial" panose="020B0604020202020204" pitchFamily="34" charset="0"/>
                          <a:cs typeface="Arial" panose="020B0604020202020204" pitchFamily="34" charset="0"/>
                        </a:rPr>
                        <a:t> each phase before moving on to the next stage.</a:t>
                      </a:r>
                    </a:p>
                    <a:p>
                      <a:pPr marL="228600" indent="-228600" algn="l">
                        <a:buClr>
                          <a:srgbClr val="00B050"/>
                        </a:buClr>
                        <a:buFont typeface="Arial" panose="020B0604020202020204" pitchFamily="34" charset="0"/>
                        <a:buChar char="•"/>
                      </a:pPr>
                      <a:r>
                        <a:rPr lang="en-US" sz="1480" i="0" baseline="0" dirty="0" smtClean="0">
                          <a:latin typeface="Arial" panose="020B0604020202020204" pitchFamily="34" charset="0"/>
                          <a:cs typeface="Arial" panose="020B0604020202020204" pitchFamily="34" charset="0"/>
                        </a:rPr>
                        <a:t>Very time consuming since each </a:t>
                      </a:r>
                      <a:r>
                        <a:rPr lang="en-US" sz="1480" i="0" baseline="0" dirty="0" smtClean="0">
                          <a:latin typeface="Arial" panose="020B0604020202020204" pitchFamily="34" charset="0"/>
                          <a:cs typeface="Arial" panose="020B0604020202020204" pitchFamily="34" charset="0"/>
                        </a:rPr>
                        <a:t>part </a:t>
                      </a:r>
                      <a:r>
                        <a:rPr lang="en-US" sz="1480" i="0" baseline="0" dirty="0" smtClean="0">
                          <a:latin typeface="Arial" panose="020B0604020202020204" pitchFamily="34" charset="0"/>
                          <a:cs typeface="Arial" panose="020B0604020202020204" pitchFamily="34" charset="0"/>
                        </a:rPr>
                        <a:t>needs to be fully evaluated before making any further changes to the system.</a:t>
                      </a:r>
                    </a:p>
                    <a:p>
                      <a:pPr marL="228600" indent="-228600" algn="l">
                        <a:buClr>
                          <a:srgbClr val="00B050"/>
                        </a:buClr>
                        <a:buFont typeface="Arial" panose="020B0604020202020204" pitchFamily="34" charset="0"/>
                        <a:buChar char="•"/>
                      </a:pPr>
                      <a:r>
                        <a:rPr lang="en-US" sz="1480" i="0" baseline="0" dirty="0" smtClean="0">
                          <a:latin typeface="Arial" panose="020B0604020202020204" pitchFamily="34" charset="0"/>
                          <a:cs typeface="Arial" panose="020B0604020202020204" pitchFamily="34" charset="0"/>
                        </a:rPr>
                        <a:t>It is possible to ensure the system works properly before expanding.</a:t>
                      </a:r>
                      <a:endParaRPr lang="en-GB" sz="148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9752699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7.1 - Analysis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651195428"/>
              </p:ext>
            </p:extLst>
          </p:nvPr>
        </p:nvGraphicFramePr>
        <p:xfrm>
          <a:off x="6858996" y="1124744"/>
          <a:ext cx="1925161" cy="5312456"/>
        </p:xfrm>
        <a:graphic>
          <a:graphicData uri="http://schemas.openxmlformats.org/drawingml/2006/table">
            <a:tbl>
              <a:tblPr firstRow="1" firstCol="1" lastRow="1" lastCol="1" bandRow="1" bandCol="1">
                <a:tableStyleId>{2D5ABB26-0587-4C30-8999-92F81FD0307C}</a:tableStyleId>
              </a:tblPr>
              <a:tblGrid>
                <a:gridCol w="1925161"/>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Kaizen System of continuous improvement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Why there is always change when things are fine as they are.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Built in obsolescence.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changes you have seen in operating systems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new technologies are on your phone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large a computer manual is for every software package.</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728192" cy="30703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3600078" cy="513986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50" dirty="0" smtClean="0">
                <a:latin typeface="Calibri" panose="020F0502020204030204" pitchFamily="34" charset="0"/>
              </a:rPr>
              <a:t>A system analysis team is often brought in to review an existing system and suggest a number of improvements. The existing method used may be either a manual, paper-based system, or, more usually, it could already be a computer-based operation that is no longer regarded as adequate for the task.</a:t>
            </a:r>
          </a:p>
          <a:p>
            <a:pPr marL="342900" indent="-342900">
              <a:buClr>
                <a:srgbClr val="00B050"/>
              </a:buClr>
              <a:buFont typeface="Wingdings 3" panose="05040102010807070707" pitchFamily="18" charset="2"/>
              <a:buChar char=""/>
            </a:pPr>
            <a:r>
              <a:rPr lang="en-GB" sz="2050" dirty="0" smtClean="0">
                <a:latin typeface="Calibri" panose="020F0502020204030204" pitchFamily="34" charset="0"/>
              </a:rPr>
              <a:t>There are many stages in the systems analysis and life cycle which can be summarised in Figure 7.1.</a:t>
            </a:r>
          </a:p>
        </p:txBody>
      </p:sp>
      <p:grpSp>
        <p:nvGrpSpPr>
          <p:cNvPr id="43" name="Group 42"/>
          <p:cNvGrpSpPr/>
          <p:nvPr/>
        </p:nvGrpSpPr>
        <p:grpSpPr>
          <a:xfrm>
            <a:off x="4067944" y="1268760"/>
            <a:ext cx="2520280" cy="4595115"/>
            <a:chOff x="4067944" y="1138141"/>
            <a:chExt cx="2520280" cy="5252479"/>
          </a:xfrm>
          <a:effectLst>
            <a:outerShdw blurRad="114300" dist="38100" dir="2700000" sx="102000" sy="102000" algn="tl" rotWithShape="0">
              <a:prstClr val="black">
                <a:alpha val="40000"/>
              </a:prstClr>
            </a:outerShdw>
          </a:effectLst>
        </p:grpSpPr>
        <p:sp>
          <p:nvSpPr>
            <p:cNvPr id="2" name="TextBox 1"/>
            <p:cNvSpPr txBox="1"/>
            <p:nvPr/>
          </p:nvSpPr>
          <p:spPr>
            <a:xfrm>
              <a:off x="4067944" y="2114770"/>
              <a:ext cx="2160240" cy="369332"/>
            </a:xfrm>
            <a:prstGeom prst="rect">
              <a:avLst/>
            </a:prstGeom>
            <a:solidFill>
              <a:schemeClr val="accent2">
                <a:lumMod val="60000"/>
                <a:lumOff val="40000"/>
              </a:schemeClr>
            </a:solidFill>
            <a:ln>
              <a:solidFill>
                <a:schemeClr val="bg2">
                  <a:lumMod val="25000"/>
                </a:schemeClr>
              </a:solidFill>
            </a:ln>
          </p:spPr>
          <p:txBody>
            <a:bodyPr wrap="square" rtlCol="0">
              <a:spAutoFit/>
            </a:bodyPr>
            <a:lstStyle/>
            <a:p>
              <a:pPr algn="ctr"/>
              <a:r>
                <a:rPr lang="en-GB" dirty="0" smtClean="0"/>
                <a:t>Design</a:t>
              </a:r>
              <a:endParaRPr lang="en-GB" dirty="0"/>
            </a:p>
          </p:txBody>
        </p:sp>
        <p:sp>
          <p:nvSpPr>
            <p:cNvPr id="9" name="TextBox 8"/>
            <p:cNvSpPr txBox="1"/>
            <p:nvPr/>
          </p:nvSpPr>
          <p:spPr>
            <a:xfrm>
              <a:off x="4067944" y="1138141"/>
              <a:ext cx="2160240" cy="369332"/>
            </a:xfrm>
            <a:prstGeom prst="rect">
              <a:avLst/>
            </a:prstGeom>
            <a:solidFill>
              <a:schemeClr val="accent1">
                <a:lumMod val="60000"/>
                <a:lumOff val="40000"/>
              </a:schemeClr>
            </a:solidFill>
            <a:ln>
              <a:solidFill>
                <a:schemeClr val="bg2">
                  <a:lumMod val="25000"/>
                </a:schemeClr>
              </a:solidFill>
            </a:ln>
          </p:spPr>
          <p:txBody>
            <a:bodyPr wrap="square" rtlCol="0">
              <a:spAutoFit/>
            </a:bodyPr>
            <a:lstStyle/>
            <a:p>
              <a:pPr algn="ctr"/>
              <a:r>
                <a:rPr lang="en-GB" dirty="0" smtClean="0"/>
                <a:t>Analysis</a:t>
              </a:r>
              <a:endParaRPr lang="en-GB" dirty="0"/>
            </a:p>
          </p:txBody>
        </p:sp>
        <p:sp>
          <p:nvSpPr>
            <p:cNvPr id="10" name="TextBox 9"/>
            <p:cNvSpPr txBox="1"/>
            <p:nvPr/>
          </p:nvSpPr>
          <p:spPr>
            <a:xfrm>
              <a:off x="4067944" y="3091399"/>
              <a:ext cx="2160240" cy="646331"/>
            </a:xfrm>
            <a:prstGeom prst="rect">
              <a:avLst/>
            </a:prstGeom>
            <a:solidFill>
              <a:schemeClr val="accent3">
                <a:lumMod val="60000"/>
                <a:lumOff val="40000"/>
              </a:schemeClr>
            </a:solidFill>
            <a:ln>
              <a:solidFill>
                <a:schemeClr val="bg2">
                  <a:lumMod val="25000"/>
                </a:schemeClr>
              </a:solidFill>
            </a:ln>
          </p:spPr>
          <p:txBody>
            <a:bodyPr wrap="square" rtlCol="0">
              <a:spAutoFit/>
            </a:bodyPr>
            <a:lstStyle/>
            <a:p>
              <a:pPr algn="ctr"/>
              <a:r>
                <a:rPr lang="en-GB" dirty="0" smtClean="0"/>
                <a:t>Development and Testing</a:t>
              </a:r>
              <a:endParaRPr lang="en-GB" dirty="0"/>
            </a:p>
          </p:txBody>
        </p:sp>
        <p:sp>
          <p:nvSpPr>
            <p:cNvPr id="11" name="TextBox 10"/>
            <p:cNvSpPr txBox="1"/>
            <p:nvPr/>
          </p:nvSpPr>
          <p:spPr>
            <a:xfrm>
              <a:off x="4067944" y="4068028"/>
              <a:ext cx="2160240" cy="369332"/>
            </a:xfrm>
            <a:prstGeom prst="rect">
              <a:avLst/>
            </a:prstGeom>
            <a:solidFill>
              <a:schemeClr val="accent4">
                <a:lumMod val="60000"/>
                <a:lumOff val="40000"/>
              </a:schemeClr>
            </a:solidFill>
            <a:ln>
              <a:solidFill>
                <a:schemeClr val="bg2">
                  <a:lumMod val="25000"/>
                </a:schemeClr>
              </a:solidFill>
            </a:ln>
          </p:spPr>
          <p:txBody>
            <a:bodyPr wrap="square" rtlCol="0">
              <a:spAutoFit/>
            </a:bodyPr>
            <a:lstStyle/>
            <a:p>
              <a:pPr algn="ctr"/>
              <a:r>
                <a:rPr lang="en-GB" dirty="0" smtClean="0"/>
                <a:t>Implementation</a:t>
              </a:r>
              <a:endParaRPr lang="en-GB" dirty="0"/>
            </a:p>
          </p:txBody>
        </p:sp>
        <p:sp>
          <p:nvSpPr>
            <p:cNvPr id="12" name="TextBox 11"/>
            <p:cNvSpPr txBox="1"/>
            <p:nvPr/>
          </p:nvSpPr>
          <p:spPr>
            <a:xfrm>
              <a:off x="4067944" y="5044657"/>
              <a:ext cx="2160240" cy="369332"/>
            </a:xfrm>
            <a:prstGeom prst="rect">
              <a:avLst/>
            </a:prstGeom>
            <a:solidFill>
              <a:schemeClr val="accent5">
                <a:lumMod val="60000"/>
                <a:lumOff val="40000"/>
              </a:schemeClr>
            </a:solidFill>
            <a:ln>
              <a:solidFill>
                <a:schemeClr val="bg2">
                  <a:lumMod val="25000"/>
                </a:schemeClr>
              </a:solidFill>
            </a:ln>
          </p:spPr>
          <p:txBody>
            <a:bodyPr wrap="square" rtlCol="0">
              <a:spAutoFit/>
            </a:bodyPr>
            <a:lstStyle/>
            <a:p>
              <a:pPr algn="ctr"/>
              <a:r>
                <a:rPr lang="en-GB" dirty="0" smtClean="0"/>
                <a:t>Documentation</a:t>
              </a:r>
              <a:endParaRPr lang="en-GB" dirty="0"/>
            </a:p>
          </p:txBody>
        </p:sp>
        <p:sp>
          <p:nvSpPr>
            <p:cNvPr id="13" name="TextBox 12"/>
            <p:cNvSpPr txBox="1"/>
            <p:nvPr/>
          </p:nvSpPr>
          <p:spPr>
            <a:xfrm>
              <a:off x="4067944" y="6021288"/>
              <a:ext cx="2160240" cy="369332"/>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dirty="0" smtClean="0"/>
                <a:t>Evaluation</a:t>
              </a:r>
              <a:endParaRPr lang="en-GB" dirty="0"/>
            </a:p>
          </p:txBody>
        </p:sp>
        <p:cxnSp>
          <p:nvCxnSpPr>
            <p:cNvPr id="4" name="Straight Arrow Connector 3"/>
            <p:cNvCxnSpPr>
              <a:stCxn id="9" idx="2"/>
              <a:endCxn id="2" idx="0"/>
            </p:cNvCxnSpPr>
            <p:nvPr/>
          </p:nvCxnSpPr>
          <p:spPr>
            <a:xfrm>
              <a:off x="5148064" y="1507473"/>
              <a:ext cx="0" cy="60729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 idx="2"/>
              <a:endCxn id="10" idx="0"/>
            </p:cNvCxnSpPr>
            <p:nvPr/>
          </p:nvCxnSpPr>
          <p:spPr>
            <a:xfrm>
              <a:off x="5148064" y="2484102"/>
              <a:ext cx="0" cy="60729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2"/>
              <a:endCxn id="11" idx="0"/>
            </p:cNvCxnSpPr>
            <p:nvPr/>
          </p:nvCxnSpPr>
          <p:spPr>
            <a:xfrm>
              <a:off x="5148064" y="3737730"/>
              <a:ext cx="0" cy="33029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1" idx="2"/>
              <a:endCxn id="12" idx="0"/>
            </p:cNvCxnSpPr>
            <p:nvPr/>
          </p:nvCxnSpPr>
          <p:spPr>
            <a:xfrm>
              <a:off x="5148064" y="4437360"/>
              <a:ext cx="0" cy="60729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2" idx="2"/>
              <a:endCxn id="13" idx="0"/>
            </p:cNvCxnSpPr>
            <p:nvPr/>
          </p:nvCxnSpPr>
          <p:spPr>
            <a:xfrm>
              <a:off x="5148064" y="5413989"/>
              <a:ext cx="0" cy="60729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0" idx="3"/>
            </p:cNvCxnSpPr>
            <p:nvPr/>
          </p:nvCxnSpPr>
          <p:spPr>
            <a:xfrm>
              <a:off x="6228184" y="3414565"/>
              <a:ext cx="360040"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endCxn id="2" idx="3"/>
            </p:cNvCxnSpPr>
            <p:nvPr/>
          </p:nvCxnSpPr>
          <p:spPr>
            <a:xfrm flipH="1">
              <a:off x="6228184" y="2299436"/>
              <a:ext cx="360040"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3" idx="3"/>
            </p:cNvCxnSpPr>
            <p:nvPr/>
          </p:nvCxnSpPr>
          <p:spPr>
            <a:xfrm>
              <a:off x="6228184" y="6205954"/>
              <a:ext cx="360040"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6588224" y="2299436"/>
              <a:ext cx="0" cy="3906518"/>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4067944" y="6021288"/>
            <a:ext cx="2520280" cy="584775"/>
          </a:xfrm>
          <a:prstGeom prst="rect">
            <a:avLst/>
          </a:prstGeom>
          <a:noFill/>
        </p:spPr>
        <p:txBody>
          <a:bodyPr wrap="square" rtlCol="0">
            <a:spAutoFit/>
          </a:bodyPr>
          <a:lstStyle/>
          <a:p>
            <a:r>
              <a:rPr lang="en-GB" sz="1600" b="1" dirty="0" smtClean="0"/>
              <a:t>Figure 7.1 – </a:t>
            </a:r>
            <a:r>
              <a:rPr lang="en-GB" sz="1600" dirty="0" smtClean="0"/>
              <a:t>The stages in the systems life cycle</a:t>
            </a:r>
            <a:endParaRPr lang="en-GB" sz="1600" dirty="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131 </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sz="3600" dirty="0"/>
              <a:t>7.4.1 – Implementation - Changeover</a:t>
            </a:r>
            <a:endParaRPr lang="en-GB" sz="3600" b="1" dirty="0" smtClean="0"/>
          </a:p>
        </p:txBody>
      </p:sp>
      <p:sp>
        <p:nvSpPr>
          <p:cNvPr id="8" name="Rectangle 7"/>
          <p:cNvSpPr/>
          <p:nvPr/>
        </p:nvSpPr>
        <p:spPr>
          <a:xfrm>
            <a:off x="323527" y="1123252"/>
            <a:ext cx="8496945" cy="4093428"/>
          </a:xfrm>
          <a:prstGeom prst="rect">
            <a:avLst/>
          </a:prstGeom>
        </p:spPr>
        <p:txBody>
          <a:bodyPr wrap="square">
            <a:spAutoFit/>
          </a:bodyPr>
          <a:lstStyle/>
          <a:p>
            <a:pPr marL="284163" indent="-280988">
              <a:buClr>
                <a:srgbClr val="00B050"/>
              </a:buClr>
              <a:buFont typeface="Wingdings 3" panose="05040102010807070707" pitchFamily="18" charset="2"/>
              <a:buChar char=""/>
            </a:pPr>
            <a:r>
              <a:rPr lang="en-US" sz="2000" dirty="0" smtClean="0">
                <a:latin typeface="Calibri" panose="020F0502020204030204" pitchFamily="34" charset="0"/>
              </a:rPr>
              <a:t>Table 7.6 compares costs, input requirements and risk if failure for all four changeover methods.</a:t>
            </a:r>
          </a:p>
          <a:p>
            <a:pPr marL="284163" indent="-280988">
              <a:buClr>
                <a:srgbClr val="00B050"/>
              </a:buClr>
              <a:buFont typeface="Wingdings 3" panose="05040102010807070707" pitchFamily="18" charset="2"/>
              <a:buChar char=""/>
            </a:pPr>
            <a:r>
              <a:rPr lang="en-US" sz="2000" b="1" dirty="0" smtClean="0">
                <a:latin typeface="Calibri" panose="020F0502020204030204" pitchFamily="34" charset="0"/>
              </a:rPr>
              <a:t>Table 7.6</a:t>
            </a:r>
            <a:r>
              <a:rPr lang="en-US" sz="2000" dirty="0" smtClean="0">
                <a:latin typeface="Calibri" panose="020F0502020204030204" pitchFamily="34" charset="0"/>
              </a:rPr>
              <a:t> – Impact of changeover methods</a:t>
            </a:r>
          </a:p>
          <a:p>
            <a:pPr marL="284163" indent="-280988">
              <a:buClr>
                <a:srgbClr val="00B050"/>
              </a:buClr>
              <a:buFont typeface="Wingdings 3" panose="05040102010807070707" pitchFamily="18" charset="2"/>
              <a:buChar char=""/>
            </a:pPr>
            <a:endParaRPr lang="en-US" sz="2000" dirty="0" smtClean="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smtClean="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smtClean="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smtClean="0">
              <a:latin typeface="Calibri" panose="020F0502020204030204" pitchFamily="34" charset="0"/>
            </a:endParaRPr>
          </a:p>
          <a:p>
            <a:pPr marL="284163" indent="-280988">
              <a:buClr>
                <a:srgbClr val="00B050"/>
              </a:buClr>
              <a:buFont typeface="Wingdings 3" panose="05040102010807070707" pitchFamily="18" charset="2"/>
              <a:buChar char=""/>
            </a:pPr>
            <a:endParaRPr lang="en-US" sz="2000" dirty="0">
              <a:latin typeface="Calibri" panose="020F0502020204030204" pitchFamily="34" charset="0"/>
            </a:endParaRPr>
          </a:p>
          <a:p>
            <a:pPr marL="3175">
              <a:buClr>
                <a:srgbClr val="00B050"/>
              </a:buClr>
            </a:pPr>
            <a:endParaRPr lang="en-US" sz="2000" dirty="0" smtClean="0">
              <a:latin typeface="Calibri" panose="020F0502020204030204" pitchFamily="34" charset="0"/>
            </a:endParaRPr>
          </a:p>
          <a:p>
            <a:pPr marL="3175">
              <a:buClr>
                <a:srgbClr val="00B050"/>
              </a:buClr>
            </a:pPr>
            <a:r>
              <a:rPr lang="en-US" sz="2000" dirty="0" smtClean="0">
                <a:latin typeface="Calibri" panose="020F0502020204030204" pitchFamily="34" charset="0"/>
              </a:rPr>
              <a:t>* Low if successful, otherwise very high because of the amount of input needed</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140</a:t>
            </a:r>
            <a:endParaRPr lang="en-GB" sz="14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253712736"/>
              </p:ext>
            </p:extLst>
          </p:nvPr>
        </p:nvGraphicFramePr>
        <p:xfrm>
          <a:off x="358972" y="2212279"/>
          <a:ext cx="8461500" cy="2368851"/>
        </p:xfrm>
        <a:graphic>
          <a:graphicData uri="http://schemas.openxmlformats.org/drawingml/2006/table">
            <a:tbl>
              <a:tblPr firstRow="1" bandRow="1">
                <a:tableStyleId>{5C22544A-7EE6-4342-B048-85BDC9FD1C3A}</a:tableStyleId>
              </a:tblPr>
              <a:tblGrid>
                <a:gridCol w="1404716"/>
                <a:gridCol w="1728192"/>
                <a:gridCol w="1584176"/>
                <a:gridCol w="1944217"/>
                <a:gridCol w="1800199"/>
              </a:tblGrid>
              <a:tr h="714415">
                <a:tc>
                  <a:txBody>
                    <a:bodyPr/>
                    <a:lstStyle/>
                    <a:p>
                      <a:r>
                        <a:rPr lang="en-US" sz="1600" dirty="0" smtClean="0">
                          <a:latin typeface="Arial" panose="020B0604020202020204" pitchFamily="34" charset="0"/>
                          <a:cs typeface="Arial" panose="020B0604020202020204" pitchFamily="34" charset="0"/>
                        </a:rPr>
                        <a:t>Changeover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Relative cost of each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Input needed by the user</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Input needed by the system team</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Impact of failure</a:t>
                      </a:r>
                      <a:r>
                        <a:rPr lang="en-US" sz="1600" baseline="0" dirty="0" smtClean="0">
                          <a:latin typeface="Arial" panose="020B0604020202020204" pitchFamily="34" charset="0"/>
                          <a:cs typeface="Arial" panose="020B0604020202020204" pitchFamily="34" charset="0"/>
                        </a:rPr>
                        <a:t> of method.</a:t>
                      </a:r>
                      <a:endParaRPr lang="en-GB" sz="1600" dirty="0">
                        <a:latin typeface="Arial" panose="020B0604020202020204" pitchFamily="34" charset="0"/>
                        <a:cs typeface="Arial" panose="020B0604020202020204" pitchFamily="34" charset="0"/>
                      </a:endParaRPr>
                    </a:p>
                  </a:txBody>
                  <a:tcPr/>
                </a:tc>
              </a:tr>
              <a:tr h="413609">
                <a:tc>
                  <a:txBody>
                    <a:bodyPr/>
                    <a:lstStyle/>
                    <a:p>
                      <a:r>
                        <a:rPr lang="en-US" sz="1600" b="1" dirty="0" smtClean="0">
                          <a:latin typeface="Arial" panose="020B0604020202020204" pitchFamily="34" charset="0"/>
                          <a:cs typeface="Arial" panose="020B0604020202020204" pitchFamily="34" charset="0"/>
                        </a:rPr>
                        <a:t>Parallel</a:t>
                      </a:r>
                      <a:endParaRPr lang="en-GB"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High</a:t>
                      </a:r>
                      <a:endParaRPr lang="en-GB" sz="1600" b="1" dirty="0">
                        <a:latin typeface="Arial" panose="020B0604020202020204" pitchFamily="34" charset="0"/>
                        <a:cs typeface="Arial" panose="020B0604020202020204" pitchFamily="34" charset="0"/>
                      </a:endParaRPr>
                    </a:p>
                  </a:txBody>
                  <a:tcPr>
                    <a:solidFill>
                      <a:srgbClr val="FF0000"/>
                    </a:solidFill>
                  </a:tcPr>
                </a:tc>
                <a:tc>
                  <a:txBody>
                    <a:bodyPr/>
                    <a:lstStyle/>
                    <a:p>
                      <a:pPr algn="ctr"/>
                      <a:r>
                        <a:rPr lang="en-US" sz="1600" b="1" dirty="0" smtClean="0">
                          <a:latin typeface="Arial" panose="020B0604020202020204" pitchFamily="34" charset="0"/>
                          <a:cs typeface="Arial" panose="020B0604020202020204" pitchFamily="34" charset="0"/>
                        </a:rPr>
                        <a:t>High</a:t>
                      </a:r>
                      <a:endParaRPr lang="en-GB" sz="1600" dirty="0">
                        <a:latin typeface="Arial" panose="020B0604020202020204" pitchFamily="34" charset="0"/>
                        <a:cs typeface="Arial" panose="020B0604020202020204" pitchFamily="34" charset="0"/>
                      </a:endParaRPr>
                    </a:p>
                  </a:txBody>
                  <a:tcPr>
                    <a:solidFill>
                      <a:srgbClr val="FF0000"/>
                    </a:solidFill>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b="1" dirty="0">
                        <a:latin typeface="Arial" panose="020B0604020202020204" pitchFamily="34" charset="0"/>
                        <a:cs typeface="Arial" panose="020B0604020202020204" pitchFamily="34" charset="0"/>
                      </a:endParaRPr>
                    </a:p>
                  </a:txBody>
                  <a:tcPr>
                    <a:solidFill>
                      <a:srgbClr val="92D050"/>
                    </a:solidFill>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dirty="0">
                        <a:latin typeface="Arial" panose="020B0604020202020204" pitchFamily="34" charset="0"/>
                        <a:cs typeface="Arial" panose="020B0604020202020204" pitchFamily="34" charset="0"/>
                      </a:endParaRPr>
                    </a:p>
                  </a:txBody>
                  <a:tcPr>
                    <a:solidFill>
                      <a:srgbClr val="92D050"/>
                    </a:solidFill>
                  </a:tcPr>
                </a:tc>
              </a:tr>
              <a:tr h="413609">
                <a:tc>
                  <a:txBody>
                    <a:bodyPr/>
                    <a:lstStyle/>
                    <a:p>
                      <a:r>
                        <a:rPr lang="en-US" sz="1600" b="1" dirty="0" smtClean="0">
                          <a:latin typeface="Arial" panose="020B0604020202020204" pitchFamily="34" charset="0"/>
                          <a:cs typeface="Arial" panose="020B0604020202020204" pitchFamily="34" charset="0"/>
                        </a:rPr>
                        <a:t>Pilot</a:t>
                      </a:r>
                      <a:endParaRPr lang="en-GB"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b="1"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dirty="0">
                        <a:latin typeface="Arial" panose="020B0604020202020204" pitchFamily="34" charset="0"/>
                        <a:cs typeface="Arial" panose="020B0604020202020204" pitchFamily="34" charset="0"/>
                      </a:endParaRPr>
                    </a:p>
                  </a:txBody>
                  <a:tcPr>
                    <a:solidFill>
                      <a:srgbClr val="92D050"/>
                    </a:solidFill>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dirty="0">
                        <a:latin typeface="Arial" panose="020B0604020202020204" pitchFamily="34" charset="0"/>
                        <a:cs typeface="Arial" panose="020B0604020202020204" pitchFamily="34" charset="0"/>
                      </a:endParaRPr>
                    </a:p>
                  </a:txBody>
                  <a:tcPr>
                    <a:solidFill>
                      <a:srgbClr val="92D050"/>
                    </a:solidFill>
                  </a:tcPr>
                </a:tc>
              </a:tr>
              <a:tr h="413609">
                <a:tc>
                  <a:txBody>
                    <a:bodyPr/>
                    <a:lstStyle/>
                    <a:p>
                      <a:r>
                        <a:rPr lang="en-US" sz="1600" b="1" dirty="0" smtClean="0">
                          <a:latin typeface="Arial" panose="020B0604020202020204" pitchFamily="34" charset="0"/>
                          <a:cs typeface="Arial" panose="020B0604020202020204" pitchFamily="34" charset="0"/>
                        </a:rPr>
                        <a:t>Phased</a:t>
                      </a:r>
                      <a:endParaRPr lang="en-GB"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r>
              <a:tr h="413609">
                <a:tc>
                  <a:txBody>
                    <a:bodyPr/>
                    <a:lstStyle/>
                    <a:p>
                      <a:r>
                        <a:rPr lang="en-US" sz="1600" b="1" dirty="0" smtClean="0">
                          <a:latin typeface="Arial" panose="020B0604020202020204" pitchFamily="34" charset="0"/>
                          <a:cs typeface="Arial" panose="020B0604020202020204" pitchFamily="34" charset="0"/>
                        </a:rPr>
                        <a:t>Direct</a:t>
                      </a:r>
                      <a:endParaRPr lang="en-GB"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dirty="0">
                        <a:latin typeface="Arial" panose="020B0604020202020204" pitchFamily="34" charset="0"/>
                        <a:cs typeface="Arial" panose="020B0604020202020204" pitchFamily="34" charset="0"/>
                      </a:endParaRPr>
                    </a:p>
                  </a:txBody>
                  <a:tcPr>
                    <a:solidFill>
                      <a:srgbClr val="92D050"/>
                    </a:solidFill>
                  </a:tcPr>
                </a:tc>
                <a:tc>
                  <a:txBody>
                    <a:bodyPr/>
                    <a:lstStyle/>
                    <a:p>
                      <a:pPr algn="ctr"/>
                      <a:r>
                        <a:rPr lang="en-US" sz="1600" b="1" dirty="0" smtClean="0">
                          <a:latin typeface="Arial" panose="020B0604020202020204" pitchFamily="34" charset="0"/>
                          <a:cs typeface="Arial" panose="020B0604020202020204" pitchFamily="34" charset="0"/>
                        </a:rPr>
                        <a:t>Medium</a:t>
                      </a:r>
                      <a:endParaRPr lang="en-GB" sz="1600" dirty="0">
                        <a:latin typeface="Arial" panose="020B0604020202020204" pitchFamily="34" charset="0"/>
                        <a:cs typeface="Arial" panose="020B0604020202020204" pitchFamily="34" charset="0"/>
                      </a:endParaRPr>
                    </a:p>
                  </a:txBody>
                  <a:tcPr>
                    <a:solidFill>
                      <a:srgbClr val="FFC000"/>
                    </a:solidFill>
                  </a:tcPr>
                </a:tc>
                <a:tc>
                  <a:txBody>
                    <a:bodyPr/>
                    <a:lstStyle/>
                    <a:p>
                      <a:pPr algn="ctr"/>
                      <a:r>
                        <a:rPr lang="en-US" sz="1600" b="1" dirty="0" smtClean="0">
                          <a:latin typeface="Arial" panose="020B0604020202020204" pitchFamily="34" charset="0"/>
                          <a:cs typeface="Arial" panose="020B0604020202020204" pitchFamily="34" charset="0"/>
                        </a:rPr>
                        <a:t>Low*</a:t>
                      </a:r>
                      <a:endParaRPr lang="en-GB" sz="1600" dirty="0">
                        <a:latin typeface="Arial" panose="020B0604020202020204" pitchFamily="34" charset="0"/>
                        <a:cs typeface="Arial" panose="020B0604020202020204" pitchFamily="34" charset="0"/>
                      </a:endParaRPr>
                    </a:p>
                  </a:txBody>
                  <a:tcPr>
                    <a:solidFill>
                      <a:srgbClr val="92D050"/>
                    </a:solidFill>
                  </a:tcPr>
                </a:tc>
                <a:tc>
                  <a:txBody>
                    <a:bodyPr/>
                    <a:lstStyle/>
                    <a:p>
                      <a:pPr algn="ctr"/>
                      <a:r>
                        <a:rPr lang="en-US" sz="1600" b="1" dirty="0" smtClean="0">
                          <a:latin typeface="Arial" panose="020B0604020202020204" pitchFamily="34" charset="0"/>
                          <a:cs typeface="Arial" panose="020B0604020202020204" pitchFamily="34" charset="0"/>
                        </a:rPr>
                        <a:t>High</a:t>
                      </a:r>
                      <a:endParaRPr lang="en-GB" sz="1600" dirty="0">
                        <a:latin typeface="Arial" panose="020B0604020202020204" pitchFamily="34" charset="0"/>
                        <a:cs typeface="Arial" panose="020B0604020202020204" pitchFamily="34" charset="0"/>
                      </a:endParaRPr>
                    </a:p>
                  </a:txBody>
                  <a:tcPr>
                    <a:solidFill>
                      <a:srgbClr val="FF0000"/>
                    </a:solidFill>
                  </a:tcPr>
                </a:tc>
              </a:tr>
            </a:tbl>
          </a:graphicData>
        </a:graphic>
      </p:graphicFrame>
    </p:spTree>
    <p:extLst>
      <p:ext uri="{BB962C8B-B14F-4D97-AF65-F5344CB8AC3E}">
        <p14:creationId xmlns:p14="http://schemas.microsoft.com/office/powerpoint/2010/main" val="3889506610"/>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7.5 - Documentation</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560108334"/>
              </p:ext>
            </p:extLst>
          </p:nvPr>
        </p:nvGraphicFramePr>
        <p:xfrm>
          <a:off x="5868144" y="1124744"/>
          <a:ext cx="2916013" cy="5312456"/>
        </p:xfrm>
        <a:graphic>
          <a:graphicData uri="http://schemas.openxmlformats.org/drawingml/2006/table">
            <a:tbl>
              <a:tblPr firstRow="1" firstCol="1" lastRow="1" lastCol="1" bandRow="1" bandCol="1">
                <a:tableStyleId>{2D5ABB26-0587-4C30-8999-92F81FD0307C}</a:tableStyleId>
              </a:tblPr>
              <a:tblGrid>
                <a:gridCol w="2916013"/>
              </a:tblGrid>
              <a:tr h="432048">
                <a:tc>
                  <a:txBody>
                    <a:bodyPr/>
                    <a:lstStyle/>
                    <a:p>
                      <a:pPr>
                        <a:spcAft>
                          <a:spcPts val="0"/>
                        </a:spcAft>
                      </a:pPr>
                      <a:endParaRPr lang="en-GB" sz="18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870" baseline="0" dirty="0" smtClean="0">
                          <a:solidFill>
                            <a:srgbClr val="FF0000"/>
                          </a:solidFill>
                          <a:effectLst/>
                          <a:latin typeface="Arial" pitchFamily="34" charset="0"/>
                          <a:ea typeface="Times New Roman"/>
                          <a:cs typeface="Arial" pitchFamily="34" charset="0"/>
                        </a:rPr>
                        <a:t>Think of the user manuals that come with a game and quadruple it.</a:t>
                      </a:r>
                    </a:p>
                    <a:p>
                      <a:pPr marL="177800" indent="-177800" algn="l">
                        <a:spcAft>
                          <a:spcPts val="600"/>
                        </a:spcAft>
                        <a:buFontTx/>
                        <a:buBlip>
                          <a:blip r:embed="rId3"/>
                        </a:buBlip>
                      </a:pPr>
                      <a:r>
                        <a:rPr lang="en-GB" sz="1870" baseline="0" dirty="0" smtClean="0">
                          <a:solidFill>
                            <a:schemeClr val="tx1"/>
                          </a:solidFill>
                          <a:effectLst/>
                          <a:latin typeface="Arial" pitchFamily="34" charset="0"/>
                          <a:ea typeface="Times New Roman"/>
                          <a:cs typeface="Arial" pitchFamily="34" charset="0"/>
                        </a:rPr>
                        <a:t>Microsoft documentation on the website is 4m, pages long.</a:t>
                      </a:r>
                    </a:p>
                    <a:p>
                      <a:pPr marL="177800" indent="-177800" algn="l">
                        <a:spcAft>
                          <a:spcPts val="600"/>
                        </a:spcAft>
                        <a:buFontTx/>
                        <a:buBlip>
                          <a:blip r:embed="rId3"/>
                        </a:buBlip>
                      </a:pPr>
                      <a:r>
                        <a:rPr lang="en-GB" sz="1870" baseline="0" dirty="0" smtClean="0">
                          <a:solidFill>
                            <a:srgbClr val="FF0000"/>
                          </a:solidFill>
                          <a:effectLst/>
                          <a:latin typeface="Arial" pitchFamily="34" charset="0"/>
                          <a:ea typeface="Times New Roman"/>
                          <a:cs typeface="Arial" pitchFamily="34" charset="0"/>
                        </a:rPr>
                        <a:t>Documentation like any other materials needs to be aimed at the level of user knowledge and ability</a:t>
                      </a:r>
                    </a:p>
                    <a:p>
                      <a:pPr marL="177800" indent="-177800" algn="l">
                        <a:spcAft>
                          <a:spcPts val="600"/>
                        </a:spcAft>
                        <a:buFontTx/>
                        <a:buBlip>
                          <a:blip r:embed="rId3"/>
                        </a:buBlip>
                      </a:pPr>
                      <a:r>
                        <a:rPr lang="en-GB" sz="1870" baseline="0" dirty="0" smtClean="0">
                          <a:solidFill>
                            <a:schemeClr val="tx1"/>
                          </a:solidFill>
                          <a:effectLst/>
                          <a:latin typeface="Arial" pitchFamily="34" charset="0"/>
                          <a:ea typeface="Times New Roman"/>
                          <a:cs typeface="Arial" pitchFamily="34" charset="0"/>
                        </a:rPr>
                        <a:t>Goldilocks theory of writing documentation</a:t>
                      </a:r>
                    </a:p>
                    <a:p>
                      <a:pPr marL="177800" indent="-177800" algn="l">
                        <a:spcAft>
                          <a:spcPts val="600"/>
                        </a:spcAft>
                        <a:buFontTx/>
                        <a:buBlip>
                          <a:blip r:embed="rId3"/>
                        </a:buBlip>
                      </a:pPr>
                      <a:r>
                        <a:rPr lang="en-GB" sz="1870" baseline="0" dirty="0" smtClean="0">
                          <a:solidFill>
                            <a:srgbClr val="FF0000"/>
                          </a:solidFill>
                          <a:effectLst/>
                          <a:latin typeface="Arial" pitchFamily="34" charset="0"/>
                          <a:ea typeface="Times New Roman"/>
                          <a:cs typeface="Arial" pitchFamily="34" charset="0"/>
                        </a:rPr>
                        <a:t>Images help, especially in complex programs.</a:t>
                      </a:r>
                      <a:endParaRPr lang="en-GB" sz="187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084168" y="1196752"/>
            <a:ext cx="2520280" cy="38379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5544294" cy="52629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800" dirty="0" smtClean="0">
                <a:latin typeface="Calibri" panose="020F0502020204030204" pitchFamily="34" charset="0"/>
              </a:rPr>
              <a:t>Once the new system is fully developed a considerable amount of documentation also needs to be produced for:</a:t>
            </a:r>
          </a:p>
          <a:p>
            <a:pPr marL="800100" indent="-400050">
              <a:buClr>
                <a:srgbClr val="00B050"/>
              </a:buClr>
              <a:buFont typeface="+mj-lt"/>
              <a:buAutoNum type="arabicParenR"/>
            </a:pPr>
            <a:r>
              <a:rPr lang="en-US" sz="2800" dirty="0" smtClean="0">
                <a:latin typeface="Calibri" panose="020F0502020204030204" pitchFamily="34" charset="0"/>
              </a:rPr>
              <a:t>The end-user</a:t>
            </a:r>
          </a:p>
          <a:p>
            <a:pPr marL="800100" indent="-400050">
              <a:buClr>
                <a:srgbClr val="00B050"/>
              </a:buClr>
              <a:buFont typeface="+mj-lt"/>
              <a:buAutoNum type="arabicParenR"/>
            </a:pPr>
            <a:r>
              <a:rPr lang="en-US" sz="2800" dirty="0" smtClean="0">
                <a:latin typeface="Calibri" panose="020F0502020204030204" pitchFamily="34" charset="0"/>
              </a:rPr>
              <a:t>People who may need to modify or develop the system further at some later stage.</a:t>
            </a:r>
          </a:p>
          <a:p>
            <a:pPr marL="342900" indent="-342900">
              <a:buClr>
                <a:srgbClr val="00B050"/>
              </a:buClr>
              <a:buFont typeface="Wingdings 3" panose="05040102010807070707" pitchFamily="18" charset="2"/>
              <a:buChar char=""/>
            </a:pPr>
            <a:r>
              <a:rPr lang="en-US" sz="2800" dirty="0" smtClean="0">
                <a:latin typeface="Calibri" panose="020F0502020204030204" pitchFamily="34" charset="0"/>
              </a:rPr>
              <a:t>There us some overlap between the two types of documentation, but the basic requirements are shown on the following slides.</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143</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127926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7.5.1 – User Documentation</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730160451"/>
              </p:ext>
            </p:extLst>
          </p:nvPr>
        </p:nvGraphicFramePr>
        <p:xfrm>
          <a:off x="6732240" y="1124744"/>
          <a:ext cx="2051917" cy="5430768"/>
        </p:xfrm>
        <a:graphic>
          <a:graphicData uri="http://schemas.openxmlformats.org/drawingml/2006/table">
            <a:tbl>
              <a:tblPr firstRow="1" firstCol="1" lastRow="1" lastCol="1" bandRow="1" bandCol="1">
                <a:tableStyleId>{2D5ABB26-0587-4C30-8999-92F81FD0307C}</a:tableStyleId>
              </a:tblPr>
              <a:tblGrid>
                <a:gridCol w="2051917"/>
              </a:tblGrid>
              <a:tr h="432048">
                <a:tc>
                  <a:txBody>
                    <a:bodyPr/>
                    <a:lstStyle/>
                    <a:p>
                      <a:pPr>
                        <a:spcAft>
                          <a:spcPts val="0"/>
                        </a:spcAft>
                      </a:pPr>
                      <a:endParaRPr lang="en-GB" sz="15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40" baseline="0" dirty="0" smtClean="0">
                          <a:solidFill>
                            <a:srgbClr val="FF0000"/>
                          </a:solidFill>
                          <a:effectLst/>
                          <a:latin typeface="Arial" pitchFamily="34" charset="0"/>
                          <a:ea typeface="Times New Roman"/>
                          <a:cs typeface="Arial" pitchFamily="34" charset="0"/>
                        </a:rPr>
                        <a:t>Think of the user manuals that come with a game and quadruple it.</a:t>
                      </a:r>
                    </a:p>
                    <a:p>
                      <a:pPr marL="177800" indent="-177800" algn="l">
                        <a:spcAft>
                          <a:spcPts val="600"/>
                        </a:spcAft>
                        <a:buFontTx/>
                        <a:buBlip>
                          <a:blip r:embed="rId3"/>
                        </a:buBlip>
                      </a:pPr>
                      <a:r>
                        <a:rPr lang="en-GB" sz="1540" baseline="0" dirty="0" smtClean="0">
                          <a:solidFill>
                            <a:schemeClr val="tx1"/>
                          </a:solidFill>
                          <a:effectLst/>
                          <a:latin typeface="Arial" pitchFamily="34" charset="0"/>
                          <a:ea typeface="Times New Roman"/>
                          <a:cs typeface="Arial" pitchFamily="34" charset="0"/>
                        </a:rPr>
                        <a:t>Microsoft documentation on the website is 4m, pages long.</a:t>
                      </a:r>
                    </a:p>
                    <a:p>
                      <a:pPr marL="177800" indent="-177800" algn="l">
                        <a:spcAft>
                          <a:spcPts val="600"/>
                        </a:spcAft>
                        <a:buFontTx/>
                        <a:buBlip>
                          <a:blip r:embed="rId3"/>
                        </a:buBlip>
                      </a:pPr>
                      <a:r>
                        <a:rPr lang="en-GB" sz="1540" baseline="0" dirty="0" smtClean="0">
                          <a:solidFill>
                            <a:srgbClr val="FF0000"/>
                          </a:solidFill>
                          <a:effectLst/>
                          <a:latin typeface="Arial" pitchFamily="34" charset="0"/>
                          <a:ea typeface="Times New Roman"/>
                          <a:cs typeface="Arial" pitchFamily="34" charset="0"/>
                        </a:rPr>
                        <a:t>Documentation like any other materials needs to be aimed at the level of user knowledge and ability</a:t>
                      </a:r>
                    </a:p>
                    <a:p>
                      <a:pPr marL="177800" indent="-177800" algn="l">
                        <a:spcAft>
                          <a:spcPts val="600"/>
                        </a:spcAft>
                        <a:buFontTx/>
                        <a:buBlip>
                          <a:blip r:embed="rId3"/>
                        </a:buBlip>
                      </a:pPr>
                      <a:r>
                        <a:rPr lang="en-GB" sz="1540" baseline="0" dirty="0" smtClean="0">
                          <a:solidFill>
                            <a:schemeClr val="tx1"/>
                          </a:solidFill>
                          <a:effectLst/>
                          <a:latin typeface="Arial" pitchFamily="34" charset="0"/>
                          <a:ea typeface="Times New Roman"/>
                          <a:cs typeface="Arial" pitchFamily="34" charset="0"/>
                        </a:rPr>
                        <a:t>Goldilocks theory of writing documentation</a:t>
                      </a:r>
                    </a:p>
                    <a:p>
                      <a:pPr marL="177800" indent="-177800" algn="l">
                        <a:spcAft>
                          <a:spcPts val="600"/>
                        </a:spcAft>
                        <a:buFontTx/>
                        <a:buBlip>
                          <a:blip r:embed="rId3"/>
                        </a:buBlip>
                      </a:pPr>
                      <a:r>
                        <a:rPr lang="en-GB" sz="1540" baseline="0" dirty="0" smtClean="0">
                          <a:solidFill>
                            <a:srgbClr val="FF0000"/>
                          </a:solidFill>
                          <a:effectLst/>
                          <a:latin typeface="Arial" pitchFamily="34" charset="0"/>
                          <a:ea typeface="Times New Roman"/>
                          <a:cs typeface="Arial" pitchFamily="34" charset="0"/>
                        </a:rPr>
                        <a:t>Images help, especially in complex programs.</a:t>
                      </a:r>
                      <a:endParaRPr lang="en-GB" sz="154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00200" cy="38379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24744"/>
            <a:ext cx="6300689" cy="101566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b="1" dirty="0" smtClean="0">
                <a:solidFill>
                  <a:srgbClr val="FF0000"/>
                </a:solidFill>
                <a:latin typeface="Calibri" panose="020F0502020204030204" pitchFamily="34" charset="0"/>
              </a:rPr>
              <a:t>User Documentation</a:t>
            </a:r>
            <a:r>
              <a:rPr lang="en-US" sz="2000" dirty="0" smtClean="0">
                <a:latin typeface="Calibri" panose="020F0502020204030204" pitchFamily="34" charset="0"/>
              </a:rPr>
              <a:t> is designed to help users to learn to use the software or system. This can consist of the following:</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143</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30529841"/>
              </p:ext>
            </p:extLst>
          </p:nvPr>
        </p:nvGraphicFramePr>
        <p:xfrm>
          <a:off x="426193" y="2132856"/>
          <a:ext cx="6096001" cy="4378960"/>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{C083E6E3-FA7D-4D7B-A595-EF9225AFEA82}</a:tableStyleId>
              </a:tblPr>
              <a:tblGrid>
                <a:gridCol w="3641751"/>
                <a:gridCol w="2454250"/>
              </a:tblGrid>
              <a:tr h="370840">
                <a:tc>
                  <a:txBody>
                    <a:bodyPr/>
                    <a:lstStyle/>
                    <a:p>
                      <a:r>
                        <a:rPr lang="en-US" sz="1600" b="0" dirty="0" smtClean="0">
                          <a:latin typeface="Arial" panose="020B0604020202020204" pitchFamily="34" charset="0"/>
                          <a:cs typeface="Arial" panose="020B0604020202020204" pitchFamily="34" charset="0"/>
                        </a:rPr>
                        <a:t>How</a:t>
                      </a:r>
                      <a:r>
                        <a:rPr lang="en-US" sz="1600" b="0" baseline="0" dirty="0" smtClean="0">
                          <a:latin typeface="Arial" panose="020B0604020202020204" pitchFamily="34" charset="0"/>
                          <a:cs typeface="Arial" panose="020B0604020202020204" pitchFamily="34" charset="0"/>
                        </a:rPr>
                        <a:t> to load / install / run the software </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latin typeface="Arial" panose="020B0604020202020204" pitchFamily="34" charset="0"/>
                          <a:cs typeface="Arial" panose="020B0604020202020204" pitchFamily="34" charset="0"/>
                        </a:rPr>
                        <a:t>How to save files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Troubleshooting guide / help files / FAQ’s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How to sort data</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How to add, delete, amend records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How to do print outs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The purpose of the system, program or package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Limitations to the system</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Print Layouts (output format)</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Screen layouts (input format)</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Hardware and software requirements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How to log in/out</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Sample runs (with results and actual test data)</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Tutorials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Error handling / meaning of errors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Glossary of terms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600" dirty="0" smtClean="0">
                          <a:latin typeface="Arial" panose="020B0604020202020204" pitchFamily="34" charset="0"/>
                          <a:cs typeface="Arial" panose="020B0604020202020204" pitchFamily="34" charset="0"/>
                        </a:rPr>
                        <a:t>Error messages . Meaning of error</a:t>
                      </a:r>
                      <a:r>
                        <a:rPr lang="en-US" sz="1600" baseline="0" dirty="0" smtClean="0">
                          <a:latin typeface="Arial" panose="020B0604020202020204" pitchFamily="34" charset="0"/>
                          <a:cs typeface="Arial" panose="020B0604020202020204" pitchFamily="34" charset="0"/>
                        </a:rPr>
                        <a:t> messages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How to do a search</a:t>
                      </a:r>
                      <a:endParaRPr lang="en-GB" sz="16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99033039"/>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7.5.1 – Technical Documentation</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286738479"/>
              </p:ext>
            </p:extLst>
          </p:nvPr>
        </p:nvGraphicFramePr>
        <p:xfrm>
          <a:off x="6804248" y="1124744"/>
          <a:ext cx="1979909" cy="5369808"/>
        </p:xfrm>
        <a:graphic>
          <a:graphicData uri="http://schemas.openxmlformats.org/drawingml/2006/table">
            <a:tbl>
              <a:tblPr firstRow="1" firstCol="1" lastRow="1" lastCol="1" bandRow="1" bandCol="1">
                <a:tableStyleId>{2D5ABB26-0587-4C30-8999-92F81FD0307C}</a:tableStyleId>
              </a:tblPr>
              <a:tblGrid>
                <a:gridCol w="1979909"/>
              </a:tblGrid>
              <a:tr h="432048">
                <a:tc>
                  <a:txBody>
                    <a:bodyPr/>
                    <a:lstStyle/>
                    <a:p>
                      <a:pPr>
                        <a:spcAft>
                          <a:spcPts val="0"/>
                        </a:spcAft>
                      </a:pPr>
                      <a:endParaRPr lang="en-GB" sz="15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20" baseline="0" dirty="0" smtClean="0">
                          <a:solidFill>
                            <a:srgbClr val="FF0000"/>
                          </a:solidFill>
                          <a:effectLst/>
                          <a:latin typeface="Arial" pitchFamily="34" charset="0"/>
                          <a:ea typeface="Times New Roman"/>
                          <a:cs typeface="Arial" pitchFamily="34" charset="0"/>
                        </a:rPr>
                        <a:t>Think of the user manuals that come with a game and quadruple it.</a:t>
                      </a:r>
                    </a:p>
                    <a:p>
                      <a:pPr marL="177800" indent="-177800" algn="l">
                        <a:spcAft>
                          <a:spcPts val="600"/>
                        </a:spcAft>
                        <a:buFontTx/>
                        <a:buBlip>
                          <a:blip r:embed="rId3"/>
                        </a:buBlip>
                      </a:pPr>
                      <a:r>
                        <a:rPr lang="en-GB" sz="1520" baseline="0" dirty="0" smtClean="0">
                          <a:solidFill>
                            <a:schemeClr val="tx1"/>
                          </a:solidFill>
                          <a:effectLst/>
                          <a:latin typeface="Arial" pitchFamily="34" charset="0"/>
                          <a:ea typeface="Times New Roman"/>
                          <a:cs typeface="Arial" pitchFamily="34" charset="0"/>
                        </a:rPr>
                        <a:t>Microsoft documentation on the website is 4m, pages long.</a:t>
                      </a:r>
                    </a:p>
                    <a:p>
                      <a:pPr marL="177800" indent="-177800" algn="l">
                        <a:spcAft>
                          <a:spcPts val="600"/>
                        </a:spcAft>
                        <a:buFontTx/>
                        <a:buBlip>
                          <a:blip r:embed="rId3"/>
                        </a:buBlip>
                      </a:pPr>
                      <a:r>
                        <a:rPr lang="en-GB" sz="1520" baseline="0" dirty="0" smtClean="0">
                          <a:solidFill>
                            <a:srgbClr val="FF0000"/>
                          </a:solidFill>
                          <a:effectLst/>
                          <a:latin typeface="Arial" pitchFamily="34" charset="0"/>
                          <a:ea typeface="Times New Roman"/>
                          <a:cs typeface="Arial" pitchFamily="34" charset="0"/>
                        </a:rPr>
                        <a:t>Documentation like any other materials needs to be aimed at the level of user knowledge and ability</a:t>
                      </a:r>
                    </a:p>
                    <a:p>
                      <a:pPr marL="177800" indent="-177800" algn="l">
                        <a:spcAft>
                          <a:spcPts val="600"/>
                        </a:spcAft>
                        <a:buFontTx/>
                        <a:buBlip>
                          <a:blip r:embed="rId3"/>
                        </a:buBlip>
                      </a:pPr>
                      <a:r>
                        <a:rPr lang="en-GB" sz="1520" baseline="0" dirty="0" smtClean="0">
                          <a:solidFill>
                            <a:schemeClr val="tx1"/>
                          </a:solidFill>
                          <a:effectLst/>
                          <a:latin typeface="Arial" pitchFamily="34" charset="0"/>
                          <a:ea typeface="Times New Roman"/>
                          <a:cs typeface="Arial" pitchFamily="34" charset="0"/>
                        </a:rPr>
                        <a:t>Goldilocks theory of writing documentation</a:t>
                      </a:r>
                    </a:p>
                    <a:p>
                      <a:pPr marL="177800" indent="-177800" algn="l">
                        <a:spcAft>
                          <a:spcPts val="600"/>
                        </a:spcAft>
                        <a:buFontTx/>
                        <a:buBlip>
                          <a:blip r:embed="rId3"/>
                        </a:buBlip>
                      </a:pPr>
                      <a:r>
                        <a:rPr lang="en-GB" sz="1520" baseline="0" dirty="0" smtClean="0">
                          <a:solidFill>
                            <a:srgbClr val="FF0000"/>
                          </a:solidFill>
                          <a:effectLst/>
                          <a:latin typeface="Arial" pitchFamily="34" charset="0"/>
                          <a:ea typeface="Times New Roman"/>
                          <a:cs typeface="Arial" pitchFamily="34" charset="0"/>
                        </a:rPr>
                        <a:t>Images help, especially in complex programs.</a:t>
                      </a:r>
                      <a:endParaRPr lang="en-GB" sz="152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00200" cy="38379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24744"/>
            <a:ext cx="6300689" cy="101566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b="1" dirty="0" smtClean="0">
                <a:solidFill>
                  <a:srgbClr val="FF0000"/>
                </a:solidFill>
                <a:latin typeface="Calibri" panose="020F0502020204030204" pitchFamily="34" charset="0"/>
              </a:rPr>
              <a:t>Technical Documentation</a:t>
            </a:r>
            <a:r>
              <a:rPr lang="en-US" sz="2000" dirty="0" smtClean="0">
                <a:latin typeface="Calibri" panose="020F0502020204030204" pitchFamily="34" charset="0"/>
              </a:rPr>
              <a:t> is designed to help programmers / analysts to make improvements to or repair the system. This can consist of the following:</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143</a:t>
            </a:r>
            <a:endParaRPr lang="en-GB" sz="14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36023733"/>
              </p:ext>
            </p:extLst>
          </p:nvPr>
        </p:nvGraphicFramePr>
        <p:xfrm>
          <a:off x="323528" y="2088344"/>
          <a:ext cx="6301010" cy="4509008"/>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{C083E6E3-FA7D-4D7B-A595-EF9225AFEA82}</a:tableStyleId>
              </a:tblPr>
              <a:tblGrid>
                <a:gridCol w="3403993"/>
                <a:gridCol w="2897017"/>
              </a:tblGrid>
              <a:tr h="370840">
                <a:tc>
                  <a:txBody>
                    <a:bodyPr/>
                    <a:lstStyle/>
                    <a:p>
                      <a:r>
                        <a:rPr lang="en-US" sz="1760" b="0" dirty="0" smtClean="0">
                          <a:latin typeface="Arial" panose="020B0604020202020204" pitchFamily="34" charset="0"/>
                          <a:cs typeface="Arial" panose="020B0604020202020204" pitchFamily="34" charset="0"/>
                        </a:rPr>
                        <a:t>Purpose of the system,</a:t>
                      </a:r>
                      <a:r>
                        <a:rPr lang="en-US" sz="1760" b="0" baseline="0" dirty="0" smtClean="0">
                          <a:latin typeface="Arial" panose="020B0604020202020204" pitchFamily="34" charset="0"/>
                          <a:cs typeface="Arial" panose="020B0604020202020204" pitchFamily="34" charset="0"/>
                        </a:rPr>
                        <a:t> program or software</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60" b="0" dirty="0" smtClean="0">
                          <a:latin typeface="Arial" panose="020B0604020202020204" pitchFamily="34" charset="0"/>
                          <a:cs typeface="Arial" panose="020B0604020202020204" pitchFamily="34" charset="0"/>
                        </a:rPr>
                        <a:t>Program listing / coding</a:t>
                      </a:r>
                      <a:endParaRPr lang="en-GB" sz="1760" b="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Minimum memory requirements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Programming language used</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Known ‘bugs’ in the system</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Systems flowcharts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List or variables used (and their meaning / description)</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Program flowcharts / algorithms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File structures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Limitations of the system</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Sample runs (with results and actual test</a:t>
                      </a:r>
                      <a:r>
                        <a:rPr lang="en-US" sz="1760" b="0" baseline="0" dirty="0" smtClean="0">
                          <a:latin typeface="Arial" panose="020B0604020202020204" pitchFamily="34" charset="0"/>
                          <a:cs typeface="Arial" panose="020B0604020202020204" pitchFamily="34" charset="0"/>
                        </a:rPr>
                        <a:t> data)</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Input formats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760" b="0" dirty="0" smtClean="0">
                          <a:latin typeface="Arial" panose="020B0604020202020204" pitchFamily="34" charset="0"/>
                          <a:cs typeface="Arial" panose="020B0604020202020204" pitchFamily="34" charset="0"/>
                        </a:rPr>
                        <a:t>Meaning or error messages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60" b="0" dirty="0" smtClean="0">
                          <a:latin typeface="Arial" panose="020B0604020202020204" pitchFamily="34" charset="0"/>
                          <a:cs typeface="Arial" panose="020B0604020202020204" pitchFamily="34" charset="0"/>
                        </a:rPr>
                        <a:t>Validation rules</a:t>
                      </a:r>
                      <a:endParaRPr lang="en-GB" sz="1760" b="0" dirty="0" smtClean="0">
                        <a:latin typeface="Arial" panose="020B0604020202020204" pitchFamily="34" charset="0"/>
                        <a:cs typeface="Arial" panose="020B0604020202020204" pitchFamily="34" charset="0"/>
                      </a:endParaRPr>
                    </a:p>
                    <a:p>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60" b="0" dirty="0" smtClean="0">
                          <a:latin typeface="Arial" panose="020B0604020202020204" pitchFamily="34" charset="0"/>
                          <a:cs typeface="Arial" panose="020B0604020202020204" pitchFamily="34" charset="0"/>
                        </a:rPr>
                        <a:t>Hardware and software requirements</a:t>
                      </a:r>
                      <a:endParaRPr lang="en-GB" sz="1760" b="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760" b="0" dirty="0" smtClean="0">
                          <a:latin typeface="Arial" panose="020B0604020202020204" pitchFamily="34" charset="0"/>
                          <a:cs typeface="Arial" panose="020B0604020202020204" pitchFamily="34" charset="0"/>
                        </a:rPr>
                        <a:t>Output formats</a:t>
                      </a:r>
                      <a:endParaRPr lang="en-GB" sz="176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47551774"/>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dirty="0" smtClean="0"/>
              <a:t>7.6 - Evaluation</a:t>
            </a:r>
            <a:endParaRPr lang="en-GB" sz="4000" b="1" dirty="0" smtClean="0"/>
          </a:p>
        </p:txBody>
      </p:sp>
      <p:sp>
        <p:nvSpPr>
          <p:cNvPr id="8" name="Rectangle 7"/>
          <p:cNvSpPr/>
          <p:nvPr/>
        </p:nvSpPr>
        <p:spPr>
          <a:xfrm>
            <a:off x="323528" y="1123252"/>
            <a:ext cx="8496944" cy="5376857"/>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20" dirty="0" smtClean="0">
                <a:latin typeface="Calibri" panose="020F0502020204030204" pitchFamily="34" charset="0"/>
              </a:rPr>
              <a:t>Once a system is up and running it is necessary to do some </a:t>
            </a:r>
            <a:r>
              <a:rPr lang="en-US" sz="2020" b="1" dirty="0" smtClean="0">
                <a:latin typeface="Calibri" panose="020F0502020204030204" pitchFamily="34" charset="0"/>
              </a:rPr>
              <a:t>evaluation</a:t>
            </a:r>
            <a:r>
              <a:rPr lang="en-US" sz="2020" dirty="0" smtClean="0">
                <a:latin typeface="Calibri" panose="020F0502020204030204" pitchFamily="34" charset="0"/>
              </a:rPr>
              <a:t> and carry out any maintenance if necessary. The following is a list of some of the things considered when evaluating how well the new system has worked, this can ultimately lead to a redesign of part of the system if there is strong evidence to suggest that changes need to be made (refer back to Figure 7.1) </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Compare the final solution with the original task</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Identify any limitations to the system</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Identify any necessary improvements that need to be made</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Evaluate the user’s responses to using the new system</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Compare test results from the new system with results from the old system</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Compare performance of the new system with performance of the old system</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Observe users performing set tasks (compare old with new)</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Measure the time taken to complete tasks </a:t>
            </a:r>
            <a:r>
              <a:rPr lang="en-US" sz="2020" dirty="0">
                <a:latin typeface="Calibri" panose="020F0502020204030204" pitchFamily="34" charset="0"/>
              </a:rPr>
              <a:t>(compare old with new</a:t>
            </a:r>
            <a:r>
              <a:rPr lang="en-US" sz="2020" dirty="0" smtClean="0">
                <a:latin typeface="Calibri" panose="020F0502020204030204" pitchFamily="34" charset="0"/>
              </a:rPr>
              <a:t>)</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Interview users to gather responses about how well the new system works</a:t>
            </a:r>
          </a:p>
          <a:p>
            <a:pPr marL="457200" indent="-231775">
              <a:buClr>
                <a:srgbClr val="00B050"/>
              </a:buClr>
              <a:buFont typeface="Arial" panose="020B0604020202020204" pitchFamily="34" charset="0"/>
              <a:buChar char="•"/>
            </a:pPr>
            <a:r>
              <a:rPr lang="en-US" sz="2020" dirty="0" smtClean="0">
                <a:latin typeface="Calibri" panose="020F0502020204030204" pitchFamily="34" charset="0"/>
              </a:rPr>
              <a:t>Give out questionnaire to gather responses about the ease of use of the new system.</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6746033"/>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616652" cy="625434"/>
          </a:xfrm>
        </p:spPr>
        <p:txBody>
          <a:bodyPr>
            <a:noAutofit/>
          </a:bodyPr>
          <a:lstStyle/>
          <a:p>
            <a:r>
              <a:rPr lang="en-GB" dirty="0" smtClean="0"/>
              <a:t>7.6 - Evaluation</a:t>
            </a:r>
            <a:endParaRPr lang="en-GB" sz="4000" b="1" dirty="0" smtClean="0"/>
          </a:p>
        </p:txBody>
      </p:sp>
      <p:sp>
        <p:nvSpPr>
          <p:cNvPr id="8" name="Rectangle 7"/>
          <p:cNvSpPr/>
          <p:nvPr/>
        </p:nvSpPr>
        <p:spPr>
          <a:xfrm>
            <a:off x="323528" y="1123252"/>
            <a:ext cx="6373019"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400" dirty="0" smtClean="0">
                <a:latin typeface="Calibri" panose="020F0502020204030204" pitchFamily="34" charset="0"/>
              </a:rPr>
              <a:t>Some results from the evaluation may lead to 2 things happening:</a:t>
            </a:r>
          </a:p>
          <a:p>
            <a:pPr marL="457200" indent="-231775">
              <a:buClr>
                <a:srgbClr val="00B050"/>
              </a:buClr>
              <a:buFont typeface="Arial" panose="020B0604020202020204" pitchFamily="34" charset="0"/>
              <a:buChar char="•"/>
            </a:pPr>
            <a:r>
              <a:rPr lang="en-US" sz="2400" dirty="0" smtClean="0">
                <a:latin typeface="Calibri" panose="020F0502020204030204" pitchFamily="34" charset="0"/>
              </a:rPr>
              <a:t>Update of hardware because:</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Of feedback from end users</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New hardware comes to the market, necessitating the change</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Changes within the company require new devices to be added or updated</a:t>
            </a:r>
          </a:p>
          <a:p>
            <a:pPr marL="457200" indent="-231775">
              <a:buClr>
                <a:srgbClr val="00B050"/>
              </a:buClr>
              <a:buFont typeface="Arial" panose="020B0604020202020204" pitchFamily="34" charset="0"/>
              <a:buChar char="•"/>
            </a:pPr>
            <a:r>
              <a:rPr lang="en-US" sz="2400" dirty="0" smtClean="0">
                <a:latin typeface="Calibri" panose="020F0502020204030204" pitchFamily="34" charset="0"/>
              </a:rPr>
              <a:t>Update of software because</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Of feedback from end users</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Changes to the company structure or how the company works that may require modifications to the software</a:t>
            </a:r>
          </a:p>
          <a:p>
            <a:pPr marL="800100" lvl="1" indent="-231775">
              <a:buClr>
                <a:srgbClr val="00B050"/>
              </a:buClr>
              <a:buFont typeface="Arial" panose="020B0604020202020204" pitchFamily="34" charset="0"/>
              <a:buChar char="•"/>
            </a:pPr>
            <a:r>
              <a:rPr lang="en-US" sz="2400" dirty="0" smtClean="0">
                <a:latin typeface="Calibri" panose="020F0502020204030204" pitchFamily="34" charset="0"/>
              </a:rPr>
              <a:t>Changes in legislation that may require modifications to the software.</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982177462"/>
              </p:ext>
            </p:extLst>
          </p:nvPr>
        </p:nvGraphicFramePr>
        <p:xfrm>
          <a:off x="6804248" y="1124744"/>
          <a:ext cx="1979909" cy="5312456"/>
        </p:xfrm>
        <a:graphic>
          <a:graphicData uri="http://schemas.openxmlformats.org/drawingml/2006/table">
            <a:tbl>
              <a:tblPr firstRow="1" firstCol="1" lastRow="1" lastCol="1" bandRow="1" bandCol="1">
                <a:tableStyleId>{2D5ABB26-0587-4C30-8999-92F81FD0307C}</a:tableStyleId>
              </a:tblPr>
              <a:tblGrid>
                <a:gridCol w="1979909"/>
              </a:tblGrid>
              <a:tr h="432048">
                <a:tc>
                  <a:txBody>
                    <a:bodyPr/>
                    <a:lstStyle/>
                    <a:p>
                      <a:pPr>
                        <a:spcAft>
                          <a:spcPts val="0"/>
                        </a:spcAft>
                      </a:pPr>
                      <a:endParaRPr lang="en-GB" sz="15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20" baseline="0" dirty="0" smtClean="0">
                          <a:solidFill>
                            <a:srgbClr val="FF0000"/>
                          </a:solidFill>
                          <a:effectLst/>
                          <a:latin typeface="Arial" pitchFamily="34" charset="0"/>
                          <a:ea typeface="Times New Roman"/>
                          <a:cs typeface="Arial" pitchFamily="34" charset="0"/>
                        </a:rPr>
                        <a:t>Resistance to change can be a big issue including fear of jobs or replacement</a:t>
                      </a:r>
                    </a:p>
                    <a:p>
                      <a:pPr marL="177800" indent="-177800" algn="l">
                        <a:spcAft>
                          <a:spcPts val="600"/>
                        </a:spcAft>
                        <a:buFontTx/>
                        <a:buBlip>
                          <a:blip r:embed="rId3"/>
                        </a:buBlip>
                      </a:pPr>
                      <a:r>
                        <a:rPr lang="en-GB" sz="1520" baseline="0" dirty="0" smtClean="0">
                          <a:solidFill>
                            <a:schemeClr val="tx1"/>
                          </a:solidFill>
                          <a:effectLst/>
                          <a:latin typeface="Arial" pitchFamily="34" charset="0"/>
                          <a:ea typeface="Times New Roman"/>
                          <a:cs typeface="Arial" pitchFamily="34" charset="0"/>
                        </a:rPr>
                        <a:t>How Ford mechanised and lost all their staff.</a:t>
                      </a:r>
                    </a:p>
                    <a:p>
                      <a:pPr marL="177800" indent="-177800" algn="l">
                        <a:spcAft>
                          <a:spcPts val="600"/>
                        </a:spcAft>
                        <a:buFontTx/>
                        <a:buBlip>
                          <a:blip r:embed="rId3"/>
                        </a:buBlip>
                      </a:pPr>
                      <a:r>
                        <a:rPr lang="en-US" sz="1520" baseline="0" dirty="0" smtClean="0">
                          <a:solidFill>
                            <a:srgbClr val="FF0000"/>
                          </a:solidFill>
                          <a:effectLst/>
                          <a:latin typeface="Arial" pitchFamily="34" charset="0"/>
                          <a:ea typeface="Times New Roman"/>
                          <a:cs typeface="Arial" pitchFamily="34" charset="0"/>
                        </a:rPr>
                        <a:t>Software incompatibility with an OS</a:t>
                      </a:r>
                      <a:endParaRPr lang="en-GB" sz="152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520" baseline="0" dirty="0" smtClean="0">
                          <a:solidFill>
                            <a:schemeClr val="tx1"/>
                          </a:solidFill>
                          <a:effectLst/>
                          <a:latin typeface="Arial" pitchFamily="34" charset="0"/>
                          <a:ea typeface="Times New Roman"/>
                          <a:cs typeface="Arial" pitchFamily="34" charset="0"/>
                        </a:rPr>
                        <a:t>How there is not always an “App for that”</a:t>
                      </a:r>
                      <a:endParaRPr lang="en-GB" sz="15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20" baseline="0" dirty="0" smtClean="0">
                          <a:solidFill>
                            <a:srgbClr val="FF0000"/>
                          </a:solidFill>
                          <a:effectLst/>
                          <a:latin typeface="Arial" pitchFamily="34" charset="0"/>
                          <a:ea typeface="Times New Roman"/>
                          <a:cs typeface="Arial" pitchFamily="34" charset="0"/>
                        </a:rPr>
                        <a:t>Even after testing and documenting and repairing, there is always bugs to be sorted.</a:t>
                      </a:r>
                      <a:endParaRPr lang="en-GB" sz="152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00200" cy="383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976308"/>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l="22882" t="16532" r="23435" b="9641"/>
          <a:stretch/>
        </p:blipFill>
        <p:spPr>
          <a:xfrm>
            <a:off x="323527" y="1196752"/>
            <a:ext cx="6984777" cy="5400600"/>
          </a:xfrm>
          <a:prstGeom prst="rect">
            <a:avLst/>
          </a:prstGeom>
        </p:spPr>
      </p:pic>
      <p:sp>
        <p:nvSpPr>
          <p:cNvPr id="3" name="TextBox 2"/>
          <p:cNvSpPr txBox="1"/>
          <p:nvPr/>
        </p:nvSpPr>
        <p:spPr>
          <a:xfrm>
            <a:off x="7380312" y="2564904"/>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2013 – paper 13</a:t>
            </a:r>
            <a:endParaRPr lang="en-GB" sz="2000" dirty="0"/>
          </a:p>
        </p:txBody>
      </p:sp>
      <p:sp>
        <p:nvSpPr>
          <p:cNvPr id="9" name="TextBox 8">
            <a:hlinkClick r:id="rId4"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2979470074"/>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80312" y="2564904"/>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2013 – paper 13</a:t>
            </a:r>
            <a:endParaRPr lang="en-GB" sz="2000" dirty="0"/>
          </a:p>
        </p:txBody>
      </p:sp>
      <p:grpSp>
        <p:nvGrpSpPr>
          <p:cNvPr id="6" name="Group 5"/>
          <p:cNvGrpSpPr/>
          <p:nvPr/>
        </p:nvGrpSpPr>
        <p:grpSpPr>
          <a:xfrm>
            <a:off x="323528" y="1124744"/>
            <a:ext cx="4032448" cy="5472608"/>
            <a:chOff x="323528" y="1124744"/>
            <a:chExt cx="3591725" cy="5040560"/>
          </a:xfrm>
        </p:grpSpPr>
        <p:pic>
          <p:nvPicPr>
            <p:cNvPr id="4" name="Picture 3"/>
            <p:cNvPicPr>
              <a:picLocks noChangeAspect="1"/>
            </p:cNvPicPr>
            <p:nvPr/>
          </p:nvPicPr>
          <p:blipFill rotWithShape="1">
            <a:blip r:embed="rId3"/>
            <a:srcRect l="22882" t="17516" r="23988" b="63781"/>
            <a:stretch/>
          </p:blipFill>
          <p:spPr>
            <a:xfrm>
              <a:off x="323528" y="1124744"/>
              <a:ext cx="3591725" cy="710862"/>
            </a:xfrm>
            <a:prstGeom prst="rect">
              <a:avLst/>
            </a:prstGeom>
          </p:spPr>
        </p:pic>
        <p:pic>
          <p:nvPicPr>
            <p:cNvPr id="5" name="Picture 4"/>
            <p:cNvPicPr>
              <a:picLocks noChangeAspect="1"/>
            </p:cNvPicPr>
            <p:nvPr/>
          </p:nvPicPr>
          <p:blipFill rotWithShape="1">
            <a:blip r:embed="rId4"/>
            <a:srcRect l="31737" t="11610" r="30076" b="6688"/>
            <a:stretch/>
          </p:blipFill>
          <p:spPr>
            <a:xfrm>
              <a:off x="323528" y="1844824"/>
              <a:ext cx="3591725" cy="4320480"/>
            </a:xfrm>
            <a:prstGeom prst="rect">
              <a:avLst/>
            </a:prstGeom>
          </p:spPr>
        </p:pic>
      </p:grpSp>
      <p:sp>
        <p:nvSpPr>
          <p:cNvPr id="9" name="TextBox 8">
            <a:hlinkClick r:id="rId5"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2834958247"/>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72213" y="5301208"/>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2012 – paper 13</a:t>
            </a:r>
            <a:endParaRPr lang="en-GB" sz="2000" dirty="0"/>
          </a:p>
        </p:txBody>
      </p:sp>
      <p:pic>
        <p:nvPicPr>
          <p:cNvPr id="2" name="Picture 1"/>
          <p:cNvPicPr>
            <a:picLocks noChangeAspect="1"/>
          </p:cNvPicPr>
          <p:nvPr/>
        </p:nvPicPr>
        <p:blipFill rotWithShape="1">
          <a:blip r:embed="rId3"/>
          <a:srcRect l="22882" t="51969" r="23988" b="12594"/>
          <a:stretch/>
        </p:blipFill>
        <p:spPr>
          <a:xfrm>
            <a:off x="323528" y="1268759"/>
            <a:ext cx="8424936" cy="3159351"/>
          </a:xfrm>
          <a:prstGeom prst="rect">
            <a:avLst/>
          </a:prstGeom>
        </p:spPr>
      </p:pic>
      <p:sp>
        <p:nvSpPr>
          <p:cNvPr id="9" name="TextBox 8">
            <a:hlinkClick r:id="rId4"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3881292865"/>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72213" y="5301208"/>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2012 – paper 13</a:t>
            </a:r>
            <a:endParaRPr lang="en-GB" sz="2000" dirty="0"/>
          </a:p>
        </p:txBody>
      </p:sp>
      <p:grpSp>
        <p:nvGrpSpPr>
          <p:cNvPr id="6" name="Group 5"/>
          <p:cNvGrpSpPr/>
          <p:nvPr/>
        </p:nvGrpSpPr>
        <p:grpSpPr>
          <a:xfrm>
            <a:off x="395536" y="1196752"/>
            <a:ext cx="5976664" cy="5400600"/>
            <a:chOff x="251520" y="1080768"/>
            <a:chExt cx="5328592" cy="4968552"/>
          </a:xfrm>
        </p:grpSpPr>
        <p:pic>
          <p:nvPicPr>
            <p:cNvPr id="4" name="Picture 3"/>
            <p:cNvPicPr>
              <a:picLocks noChangeAspect="1"/>
            </p:cNvPicPr>
            <p:nvPr/>
          </p:nvPicPr>
          <p:blipFill rotWithShape="1">
            <a:blip r:embed="rId3"/>
            <a:srcRect l="29523" t="18500" r="29523" b="46063"/>
            <a:stretch/>
          </p:blipFill>
          <p:spPr>
            <a:xfrm>
              <a:off x="251520" y="1080768"/>
              <a:ext cx="5328592" cy="2592288"/>
            </a:xfrm>
            <a:prstGeom prst="rect">
              <a:avLst/>
            </a:prstGeom>
          </p:spPr>
        </p:pic>
        <p:pic>
          <p:nvPicPr>
            <p:cNvPr id="5" name="Picture 4"/>
            <p:cNvPicPr>
              <a:picLocks noChangeAspect="1"/>
            </p:cNvPicPr>
            <p:nvPr/>
          </p:nvPicPr>
          <p:blipFill rotWithShape="1">
            <a:blip r:embed="rId4"/>
            <a:srcRect l="31737" t="23422" r="30076" b="44094"/>
            <a:stretch/>
          </p:blipFill>
          <p:spPr>
            <a:xfrm>
              <a:off x="431539" y="3673056"/>
              <a:ext cx="4968553" cy="2376264"/>
            </a:xfrm>
            <a:prstGeom prst="rect">
              <a:avLst/>
            </a:prstGeom>
          </p:spPr>
        </p:pic>
      </p:grpSp>
      <p:sp>
        <p:nvSpPr>
          <p:cNvPr id="9" name="TextBox 8">
            <a:hlinkClick r:id="rId5"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191676371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55000"/>
                <a:satMod val="300000"/>
              </a:schemeClr>
            </a:gs>
            <a:gs pos="66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7.1 - Analysis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617443615"/>
              </p:ext>
            </p:extLst>
          </p:nvPr>
        </p:nvGraphicFramePr>
        <p:xfrm>
          <a:off x="6858996" y="1124744"/>
          <a:ext cx="1925161" cy="5312456"/>
        </p:xfrm>
        <a:graphic>
          <a:graphicData uri="http://schemas.openxmlformats.org/drawingml/2006/table">
            <a:tbl>
              <a:tblPr firstRow="1" firstCol="1" lastRow="1" lastCol="1" bandRow="1" bandCol="1">
                <a:tableStyleId>{2D5ABB26-0587-4C30-8999-92F81FD0307C}</a:tableStyleId>
              </a:tblPr>
              <a:tblGrid>
                <a:gridCol w="1925161"/>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Kaizen System of continuous improvement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Why there is always change when things are fine as they are.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Built in obsolescence.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changes you have seen in operating systems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new technologies are on your phone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large a computer manual is for every software package.</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728192" cy="30703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08390" cy="72327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50" dirty="0" smtClean="0">
                <a:latin typeface="Calibri" panose="020F0502020204030204" pitchFamily="34" charset="0"/>
              </a:rPr>
              <a:t>The basic steps in the </a:t>
            </a:r>
            <a:r>
              <a:rPr lang="en-GB" sz="2050" b="1" dirty="0" smtClean="0">
                <a:solidFill>
                  <a:srgbClr val="FF0000"/>
                </a:solidFill>
                <a:latin typeface="Calibri" panose="020F0502020204030204" pitchFamily="34" charset="0"/>
              </a:rPr>
              <a:t>Analysis</a:t>
            </a:r>
            <a:r>
              <a:rPr lang="en-GB" sz="2050" dirty="0" smtClean="0">
                <a:solidFill>
                  <a:srgbClr val="FF0000"/>
                </a:solidFill>
                <a:latin typeface="Calibri" panose="020F0502020204030204" pitchFamily="34" charset="0"/>
              </a:rPr>
              <a:t> </a:t>
            </a:r>
            <a:r>
              <a:rPr lang="en-GB" sz="2050" dirty="0" smtClean="0">
                <a:latin typeface="Calibri" panose="020F0502020204030204" pitchFamily="34" charset="0"/>
              </a:rPr>
              <a:t>stage as summarised in Diagram 7.2</a:t>
            </a:r>
          </a:p>
        </p:txBody>
      </p:sp>
      <p:sp>
        <p:nvSpPr>
          <p:cNvPr id="2" name="TextBox 1"/>
          <p:cNvSpPr txBox="1"/>
          <p:nvPr/>
        </p:nvSpPr>
        <p:spPr>
          <a:xfrm>
            <a:off x="2040222" y="3142710"/>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3</a:t>
            </a:r>
            <a:r>
              <a:rPr lang="en-GB" sz="1600" dirty="0" smtClean="0"/>
              <a:t> – Identify the problems with the current system.</a:t>
            </a:r>
            <a:endParaRPr lang="en-GB" sz="1600" dirty="0"/>
          </a:p>
        </p:txBody>
      </p:sp>
      <p:sp>
        <p:nvSpPr>
          <p:cNvPr id="9" name="TextBox 8"/>
          <p:cNvSpPr txBox="1"/>
          <p:nvPr/>
        </p:nvSpPr>
        <p:spPr>
          <a:xfrm>
            <a:off x="2040222" y="1772816"/>
            <a:ext cx="468052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1</a:t>
            </a:r>
            <a:r>
              <a:rPr lang="en-GB" sz="1600" dirty="0" smtClean="0"/>
              <a:t> – Research or collect data from the current system</a:t>
            </a:r>
            <a:endParaRPr lang="en-GB" sz="1600" dirty="0"/>
          </a:p>
        </p:txBody>
      </p:sp>
      <p:sp>
        <p:nvSpPr>
          <p:cNvPr id="10" name="TextBox 9"/>
          <p:cNvSpPr txBox="1"/>
          <p:nvPr/>
        </p:nvSpPr>
        <p:spPr>
          <a:xfrm>
            <a:off x="2040222" y="3581436"/>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4</a:t>
            </a:r>
            <a:r>
              <a:rPr lang="en-GB" sz="1600" dirty="0" smtClean="0"/>
              <a:t> – Agree the objectives with the clients.</a:t>
            </a:r>
            <a:endParaRPr lang="en-GB" sz="1600" dirty="0"/>
          </a:p>
        </p:txBody>
      </p:sp>
      <p:sp>
        <p:nvSpPr>
          <p:cNvPr id="11" name="TextBox 10"/>
          <p:cNvSpPr txBox="1"/>
          <p:nvPr/>
        </p:nvSpPr>
        <p:spPr>
          <a:xfrm>
            <a:off x="2040222" y="4020162"/>
            <a:ext cx="468052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5</a:t>
            </a:r>
            <a:r>
              <a:rPr lang="en-GB" sz="1600" dirty="0" smtClean="0"/>
              <a:t> – Identify and agree the customer requirements.</a:t>
            </a:r>
            <a:endParaRPr lang="en-GB" sz="1600" dirty="0"/>
          </a:p>
        </p:txBody>
      </p:sp>
      <p:sp>
        <p:nvSpPr>
          <p:cNvPr id="12" name="TextBox 11"/>
          <p:cNvSpPr txBox="1"/>
          <p:nvPr/>
        </p:nvSpPr>
        <p:spPr>
          <a:xfrm>
            <a:off x="2040222" y="4705109"/>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6</a:t>
            </a:r>
            <a:r>
              <a:rPr lang="en-GB" sz="1600" dirty="0" smtClean="0"/>
              <a:t> – Interpret customer requirements.</a:t>
            </a:r>
            <a:endParaRPr lang="en-GB" sz="1600" dirty="0"/>
          </a:p>
        </p:txBody>
      </p:sp>
      <p:sp>
        <p:nvSpPr>
          <p:cNvPr id="13" name="TextBox 12"/>
          <p:cNvSpPr txBox="1"/>
          <p:nvPr/>
        </p:nvSpPr>
        <p:spPr>
          <a:xfrm>
            <a:off x="2040222" y="5143835"/>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7</a:t>
            </a:r>
            <a:r>
              <a:rPr lang="en-GB" sz="1600" dirty="0" smtClean="0"/>
              <a:t> - Produce a cost-benefit analysis.</a:t>
            </a:r>
            <a:endParaRPr lang="en-GB" sz="1600" dirty="0"/>
          </a:p>
        </p:txBody>
      </p:sp>
      <p:cxnSp>
        <p:nvCxnSpPr>
          <p:cNvPr id="30" name="Straight Arrow Connector 29"/>
          <p:cNvCxnSpPr>
            <a:endCxn id="9" idx="1"/>
          </p:cNvCxnSpPr>
          <p:nvPr/>
        </p:nvCxnSpPr>
        <p:spPr>
          <a:xfrm>
            <a:off x="1547664" y="2065204"/>
            <a:ext cx="492558"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47664" y="2065204"/>
            <a:ext cx="0" cy="414075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040222" y="2457763"/>
            <a:ext cx="468052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2</a:t>
            </a:r>
            <a:r>
              <a:rPr lang="en-GB" sz="1600" dirty="0" smtClean="0"/>
              <a:t> – Describe the current system (establish the inputs, outputs and processing being done).</a:t>
            </a:r>
            <a:endParaRPr lang="en-GB" sz="1600" dirty="0"/>
          </a:p>
        </p:txBody>
      </p:sp>
      <p:sp>
        <p:nvSpPr>
          <p:cNvPr id="27" name="TextBox 26"/>
          <p:cNvSpPr txBox="1"/>
          <p:nvPr/>
        </p:nvSpPr>
        <p:spPr>
          <a:xfrm>
            <a:off x="2040222" y="5582561"/>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8</a:t>
            </a:r>
            <a:r>
              <a:rPr lang="en-GB" sz="1600" dirty="0" smtClean="0"/>
              <a:t> – Identify suitable hardware and software.</a:t>
            </a:r>
            <a:endParaRPr lang="en-GB" sz="1600" dirty="0"/>
          </a:p>
        </p:txBody>
      </p:sp>
      <p:sp>
        <p:nvSpPr>
          <p:cNvPr id="28" name="TextBox 27"/>
          <p:cNvSpPr txBox="1"/>
          <p:nvPr/>
        </p:nvSpPr>
        <p:spPr>
          <a:xfrm>
            <a:off x="2040222" y="6021288"/>
            <a:ext cx="4680520"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9</a:t>
            </a:r>
            <a:r>
              <a:rPr lang="en-GB" sz="1600" dirty="0" smtClean="0"/>
              <a:t> – Produce a data flow diagram.</a:t>
            </a:r>
            <a:endParaRPr lang="en-GB" sz="1600" dirty="0"/>
          </a:p>
        </p:txBody>
      </p:sp>
      <p:sp>
        <p:nvSpPr>
          <p:cNvPr id="29" name="TextBox 28"/>
          <p:cNvSpPr txBox="1"/>
          <p:nvPr/>
        </p:nvSpPr>
        <p:spPr>
          <a:xfrm>
            <a:off x="323850" y="3537882"/>
            <a:ext cx="1079798" cy="338554"/>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600" b="1" dirty="0" smtClean="0"/>
              <a:t>Analysis</a:t>
            </a:r>
            <a:endParaRPr lang="en-GB" b="1" dirty="0"/>
          </a:p>
        </p:txBody>
      </p:sp>
      <p:cxnSp>
        <p:nvCxnSpPr>
          <p:cNvPr id="34" name="Straight Arrow Connector 33"/>
          <p:cNvCxnSpPr>
            <a:endCxn id="28" idx="1"/>
          </p:cNvCxnSpPr>
          <p:nvPr/>
        </p:nvCxnSpPr>
        <p:spPr>
          <a:xfrm flipV="1">
            <a:off x="1547664" y="6190565"/>
            <a:ext cx="492558" cy="1539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547664" y="2780928"/>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547664" y="3356992"/>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547664" y="3789040"/>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547664" y="4365104"/>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524669" y="4869160"/>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547664" y="5373216"/>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547664" y="5733256"/>
            <a:ext cx="504056"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23850" y="6359842"/>
            <a:ext cx="3024014" cy="338554"/>
          </a:xfrm>
          <a:prstGeom prst="rect">
            <a:avLst/>
          </a:prstGeom>
          <a:noFill/>
        </p:spPr>
        <p:txBody>
          <a:bodyPr wrap="square" rtlCol="0">
            <a:spAutoFit/>
          </a:bodyPr>
          <a:lstStyle/>
          <a:p>
            <a:r>
              <a:rPr lang="en-US" sz="1600" b="1" dirty="0" smtClean="0"/>
              <a:t>Figure 7.2 – </a:t>
            </a:r>
            <a:r>
              <a:rPr lang="en-US" sz="1600" dirty="0" smtClean="0"/>
              <a:t>Analysis Stages</a:t>
            </a:r>
            <a:endParaRPr lang="en-GB" sz="1600" b="1" dirty="0"/>
          </a:p>
        </p:txBody>
      </p:sp>
      <p:sp>
        <p:nvSpPr>
          <p:cNvPr id="36" name="Round Same Side Corner Rectangle 35">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131 </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6167800"/>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72213" y="5301208"/>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2011 – paper 13a</a:t>
            </a:r>
            <a:endParaRPr lang="en-GB" sz="2000" dirty="0"/>
          </a:p>
        </p:txBody>
      </p:sp>
      <p:pic>
        <p:nvPicPr>
          <p:cNvPr id="2" name="Picture 1"/>
          <p:cNvPicPr>
            <a:picLocks noChangeAspect="1"/>
          </p:cNvPicPr>
          <p:nvPr/>
        </p:nvPicPr>
        <p:blipFill rotWithShape="1">
          <a:blip r:embed="rId3"/>
          <a:srcRect l="22882" t="11610" r="23435" b="7673"/>
          <a:stretch/>
        </p:blipFill>
        <p:spPr>
          <a:xfrm>
            <a:off x="323528" y="1118806"/>
            <a:ext cx="6480720" cy="5478546"/>
          </a:xfrm>
          <a:prstGeom prst="rect">
            <a:avLst/>
          </a:prstGeom>
        </p:spPr>
      </p:pic>
      <p:sp>
        <p:nvSpPr>
          <p:cNvPr id="9" name="TextBox 8">
            <a:hlinkClick r:id="rId4"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3809200988"/>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72213" y="5301208"/>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2011 – paper 13b</a:t>
            </a:r>
            <a:endParaRPr lang="en-GB" sz="2000" dirty="0"/>
          </a:p>
        </p:txBody>
      </p:sp>
      <p:grpSp>
        <p:nvGrpSpPr>
          <p:cNvPr id="6" name="Group 5"/>
          <p:cNvGrpSpPr/>
          <p:nvPr/>
        </p:nvGrpSpPr>
        <p:grpSpPr>
          <a:xfrm>
            <a:off x="323528" y="1148112"/>
            <a:ext cx="4536504" cy="5394762"/>
            <a:chOff x="323529" y="1124744"/>
            <a:chExt cx="5328592" cy="6336704"/>
          </a:xfrm>
        </p:grpSpPr>
        <p:pic>
          <p:nvPicPr>
            <p:cNvPr id="4" name="Picture 3"/>
            <p:cNvPicPr>
              <a:picLocks noChangeAspect="1"/>
            </p:cNvPicPr>
            <p:nvPr/>
          </p:nvPicPr>
          <p:blipFill rotWithShape="1">
            <a:blip r:embed="rId3"/>
            <a:srcRect l="25096" t="13579" r="23989" b="32282"/>
            <a:stretch/>
          </p:blipFill>
          <p:spPr>
            <a:xfrm>
              <a:off x="323529" y="1124744"/>
              <a:ext cx="5328592" cy="3185571"/>
            </a:xfrm>
            <a:prstGeom prst="rect">
              <a:avLst/>
            </a:prstGeom>
          </p:spPr>
        </p:pic>
        <p:pic>
          <p:nvPicPr>
            <p:cNvPr id="5" name="Picture 4"/>
            <p:cNvPicPr>
              <a:picLocks noChangeAspect="1"/>
            </p:cNvPicPr>
            <p:nvPr/>
          </p:nvPicPr>
          <p:blipFill rotWithShape="1">
            <a:blip r:embed="rId4"/>
            <a:srcRect l="25096" t="20469" r="23989" b="20469"/>
            <a:stretch/>
          </p:blipFill>
          <p:spPr>
            <a:xfrm>
              <a:off x="611560" y="4361973"/>
              <a:ext cx="4752528" cy="3099475"/>
            </a:xfrm>
            <a:prstGeom prst="rect">
              <a:avLst/>
            </a:prstGeom>
          </p:spPr>
        </p:pic>
      </p:grpSp>
      <p:sp>
        <p:nvSpPr>
          <p:cNvPr id="9" name="TextBox 8">
            <a:hlinkClick r:id="rId5"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2583140459"/>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7372213" y="5301208"/>
            <a:ext cx="1512168" cy="1015663"/>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2010 – paper 13a</a:t>
            </a:r>
            <a:endParaRPr lang="en-GB" sz="2000" dirty="0"/>
          </a:p>
        </p:txBody>
      </p:sp>
      <p:pic>
        <p:nvPicPr>
          <p:cNvPr id="2" name="Picture 1"/>
          <p:cNvPicPr>
            <a:picLocks noChangeAspect="1"/>
          </p:cNvPicPr>
          <p:nvPr/>
        </p:nvPicPr>
        <p:blipFill rotWithShape="1">
          <a:blip r:embed="rId3"/>
          <a:srcRect l="29522" t="12594" r="27863" b="8658"/>
          <a:stretch/>
        </p:blipFill>
        <p:spPr>
          <a:xfrm>
            <a:off x="322830" y="1143658"/>
            <a:ext cx="5257282" cy="5462110"/>
          </a:xfrm>
          <a:prstGeom prst="rect">
            <a:avLst/>
          </a:prstGeom>
        </p:spPr>
      </p:pic>
      <p:sp>
        <p:nvSpPr>
          <p:cNvPr id="9" name="TextBox 8">
            <a:hlinkClick r:id="rId4"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2972004596"/>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6660232" y="5877272"/>
            <a:ext cx="2160240" cy="707886"/>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2010 – paper 13a</a:t>
            </a:r>
            <a:endParaRPr lang="en-GB" sz="2000" dirty="0"/>
          </a:p>
        </p:txBody>
      </p:sp>
      <p:pic>
        <p:nvPicPr>
          <p:cNvPr id="4" name="Picture 3"/>
          <p:cNvPicPr>
            <a:picLocks noChangeAspect="1"/>
          </p:cNvPicPr>
          <p:nvPr/>
        </p:nvPicPr>
        <p:blipFill rotWithShape="1">
          <a:blip r:embed="rId3"/>
          <a:srcRect l="27862" t="37203" r="27862" b="21453"/>
          <a:stretch/>
        </p:blipFill>
        <p:spPr>
          <a:xfrm>
            <a:off x="333814" y="1124744"/>
            <a:ext cx="8486658" cy="4455495"/>
          </a:xfrm>
          <a:prstGeom prst="rect">
            <a:avLst/>
          </a:prstGeom>
        </p:spPr>
      </p:pic>
      <p:sp>
        <p:nvSpPr>
          <p:cNvPr id="7" name="TextBox 6">
            <a:hlinkClick r:id="rId4" action="ppaction://hlinkfile"/>
          </p:cNvPr>
          <p:cNvSpPr txBox="1"/>
          <p:nvPr/>
        </p:nvSpPr>
        <p:spPr>
          <a:xfrm>
            <a:off x="333814" y="5815716"/>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713700652"/>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6660232" y="5877272"/>
            <a:ext cx="2160240" cy="707886"/>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2009 – paper 1a</a:t>
            </a:r>
            <a:endParaRPr lang="en-GB" sz="2000" dirty="0"/>
          </a:p>
        </p:txBody>
      </p:sp>
      <p:grpSp>
        <p:nvGrpSpPr>
          <p:cNvPr id="7" name="Group 6"/>
          <p:cNvGrpSpPr/>
          <p:nvPr/>
        </p:nvGrpSpPr>
        <p:grpSpPr>
          <a:xfrm>
            <a:off x="395534" y="1196753"/>
            <a:ext cx="6264698" cy="5388406"/>
            <a:chOff x="323526" y="1124744"/>
            <a:chExt cx="6984779" cy="6212881"/>
          </a:xfrm>
        </p:grpSpPr>
        <p:pic>
          <p:nvPicPr>
            <p:cNvPr id="5" name="Picture 4"/>
            <p:cNvPicPr>
              <a:picLocks noChangeAspect="1"/>
            </p:cNvPicPr>
            <p:nvPr/>
          </p:nvPicPr>
          <p:blipFill rotWithShape="1">
            <a:blip r:embed="rId3"/>
            <a:srcRect l="22882" t="12594" r="23435" b="78547"/>
            <a:stretch/>
          </p:blipFill>
          <p:spPr>
            <a:xfrm>
              <a:off x="323528" y="1124744"/>
              <a:ext cx="6984777" cy="648072"/>
            </a:xfrm>
            <a:prstGeom prst="rect">
              <a:avLst/>
            </a:prstGeom>
          </p:spPr>
        </p:pic>
        <p:pic>
          <p:nvPicPr>
            <p:cNvPr id="6" name="Picture 5"/>
            <p:cNvPicPr>
              <a:picLocks noChangeAspect="1"/>
            </p:cNvPicPr>
            <p:nvPr/>
          </p:nvPicPr>
          <p:blipFill rotWithShape="1">
            <a:blip r:embed="rId4"/>
            <a:srcRect l="25096" t="13579" r="23435" b="12594"/>
            <a:stretch/>
          </p:blipFill>
          <p:spPr>
            <a:xfrm>
              <a:off x="323526" y="1762811"/>
              <a:ext cx="6912770" cy="5574814"/>
            </a:xfrm>
            <a:prstGeom prst="rect">
              <a:avLst/>
            </a:prstGeom>
          </p:spPr>
        </p:pic>
      </p:grpSp>
      <p:sp>
        <p:nvSpPr>
          <p:cNvPr id="10" name="TextBox 9">
            <a:hlinkClick r:id="rId5"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1718203531"/>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44644" cy="625434"/>
          </a:xfrm>
        </p:spPr>
        <p:txBody>
          <a:bodyPr>
            <a:noAutofit/>
          </a:bodyPr>
          <a:lstStyle/>
          <a:p>
            <a:r>
              <a:rPr lang="en-GB" sz="3000" dirty="0" smtClean="0"/>
              <a:t>Unit 07 – Systems Life Cycle - Exam Questions</a:t>
            </a:r>
            <a:endParaRPr lang="en-GB" sz="3000" b="1" dirty="0" smtClean="0"/>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138</a:t>
            </a:r>
            <a:endParaRPr lang="en-GB" sz="1400" b="1" dirty="0">
              <a:latin typeface="Arial" panose="020B0604020202020204" pitchFamily="34" charset="0"/>
              <a:cs typeface="Arial" panose="020B0604020202020204" pitchFamily="34" charset="0"/>
            </a:endParaRPr>
          </a:p>
        </p:txBody>
      </p:sp>
      <p:sp>
        <p:nvSpPr>
          <p:cNvPr id="3" name="TextBox 2"/>
          <p:cNvSpPr txBox="1"/>
          <p:nvPr/>
        </p:nvSpPr>
        <p:spPr>
          <a:xfrm>
            <a:off x="6660232" y="5877272"/>
            <a:ext cx="2160240" cy="707886"/>
          </a:xfrm>
          <a:prstGeom prst="rect">
            <a:avLst/>
          </a:prstGeom>
          <a:solidFill>
            <a:schemeClr val="tx2">
              <a:lumMod val="20000"/>
              <a:lumOff val="80000"/>
            </a:schemeClr>
          </a:solidFill>
          <a:ln>
            <a:solidFill>
              <a:srgbClr val="002060"/>
            </a:solidFill>
          </a:ln>
        </p:spPr>
        <p:txBody>
          <a:bodyPr wrap="square" rtlCol="0">
            <a:spAutoFit/>
          </a:bodyPr>
          <a:lstStyle/>
          <a:p>
            <a:pPr algn="ctr"/>
            <a:r>
              <a:rPr lang="en-US" sz="2000" dirty="0" smtClean="0"/>
              <a:t>November 2009 – paper 1a</a:t>
            </a:r>
            <a:endParaRPr lang="en-GB" sz="2000" dirty="0"/>
          </a:p>
        </p:txBody>
      </p:sp>
      <p:grpSp>
        <p:nvGrpSpPr>
          <p:cNvPr id="8" name="Group 7"/>
          <p:cNvGrpSpPr/>
          <p:nvPr/>
        </p:nvGrpSpPr>
        <p:grpSpPr>
          <a:xfrm>
            <a:off x="395535" y="1124744"/>
            <a:ext cx="5256585" cy="5460414"/>
            <a:chOff x="1331639" y="980728"/>
            <a:chExt cx="6624737" cy="6840760"/>
          </a:xfrm>
        </p:grpSpPr>
        <p:pic>
          <p:nvPicPr>
            <p:cNvPr id="2" name="Picture 1"/>
            <p:cNvPicPr>
              <a:picLocks noChangeAspect="1"/>
            </p:cNvPicPr>
            <p:nvPr/>
          </p:nvPicPr>
          <p:blipFill rotWithShape="1">
            <a:blip r:embed="rId3"/>
            <a:srcRect l="25096" t="16532" r="23989" b="40156"/>
            <a:stretch/>
          </p:blipFill>
          <p:spPr>
            <a:xfrm>
              <a:off x="1331639" y="980728"/>
              <a:ext cx="6624737" cy="3168352"/>
            </a:xfrm>
            <a:prstGeom prst="rect">
              <a:avLst/>
            </a:prstGeom>
          </p:spPr>
        </p:pic>
        <p:pic>
          <p:nvPicPr>
            <p:cNvPr id="4" name="Picture 3"/>
            <p:cNvPicPr>
              <a:picLocks noChangeAspect="1"/>
            </p:cNvPicPr>
            <p:nvPr/>
          </p:nvPicPr>
          <p:blipFill rotWithShape="1">
            <a:blip r:embed="rId4"/>
            <a:srcRect l="25096" t="24406" r="23989" b="27360"/>
            <a:stretch/>
          </p:blipFill>
          <p:spPr>
            <a:xfrm>
              <a:off x="1331639" y="4293096"/>
              <a:ext cx="6624737" cy="3528392"/>
            </a:xfrm>
            <a:prstGeom prst="rect">
              <a:avLst/>
            </a:prstGeom>
          </p:spPr>
        </p:pic>
      </p:grpSp>
      <p:sp>
        <p:nvSpPr>
          <p:cNvPr id="9" name="TextBox 8">
            <a:hlinkClick r:id="rId5" action="ppaction://hlinkfile"/>
          </p:cNvPr>
          <p:cNvSpPr txBox="1"/>
          <p:nvPr/>
        </p:nvSpPr>
        <p:spPr>
          <a:xfrm>
            <a:off x="8372228" y="1124744"/>
            <a:ext cx="448244" cy="830997"/>
          </a:xfrm>
          <a:prstGeom prst="rect">
            <a:avLst/>
          </a:prstGeom>
          <a:noFill/>
        </p:spPr>
        <p:txBody>
          <a:bodyPr wrap="square" rtlCol="0">
            <a:spAutoFit/>
          </a:bodyPr>
          <a:lstStyle/>
          <a:p>
            <a:r>
              <a:rPr lang="en-US" sz="4800" dirty="0" smtClean="0">
                <a:solidFill>
                  <a:schemeClr val="tx2">
                    <a:lumMod val="60000"/>
                    <a:lumOff val="40000"/>
                  </a:schemeClr>
                </a:solidFill>
              </a:rPr>
              <a:t>?</a:t>
            </a:r>
            <a:endParaRPr lang="en-GB" dirty="0">
              <a:solidFill>
                <a:schemeClr val="tx2">
                  <a:lumMod val="60000"/>
                  <a:lumOff val="40000"/>
                </a:schemeClr>
              </a:solidFill>
            </a:endParaRPr>
          </a:p>
        </p:txBody>
      </p:sp>
    </p:spTree>
    <p:extLst>
      <p:ext uri="{BB962C8B-B14F-4D97-AF65-F5344CB8AC3E}">
        <p14:creationId xmlns:p14="http://schemas.microsoft.com/office/powerpoint/2010/main" val="193445031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55000"/>
                <a:satMod val="300000"/>
              </a:schemeClr>
            </a:gs>
            <a:gs pos="66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7.1 - Analysis</a:t>
            </a:r>
            <a:endParaRPr lang="en-GB" sz="4000" b="1" dirty="0" smtClean="0"/>
          </a:p>
        </p:txBody>
      </p:sp>
      <p:sp>
        <p:nvSpPr>
          <p:cNvPr id="8" name="Rectangle 7"/>
          <p:cNvSpPr/>
          <p:nvPr/>
        </p:nvSpPr>
        <p:spPr>
          <a:xfrm>
            <a:off x="323850" y="1124744"/>
            <a:ext cx="8496622" cy="70788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00" dirty="0" smtClean="0">
                <a:latin typeface="Calibri" panose="020F0502020204030204" pitchFamily="34" charset="0"/>
              </a:rPr>
              <a:t>Stages 2 to 8 are sometimes referred to as the </a:t>
            </a:r>
            <a:r>
              <a:rPr lang="en-GB" sz="2000" b="1" dirty="0" smtClean="0">
                <a:solidFill>
                  <a:srgbClr val="FF0000"/>
                </a:solidFill>
                <a:latin typeface="Calibri" panose="020F0502020204030204" pitchFamily="34" charset="0"/>
              </a:rPr>
              <a:t>feasibility study</a:t>
            </a:r>
            <a:r>
              <a:rPr lang="en-GB" sz="2000" dirty="0" smtClean="0">
                <a:latin typeface="Calibri" panose="020F0502020204030204" pitchFamily="34" charset="0"/>
              </a:rPr>
              <a:t> and this can be further broken down as follows.</a:t>
            </a:r>
          </a:p>
        </p:txBody>
      </p:sp>
      <p:cxnSp>
        <p:nvCxnSpPr>
          <p:cNvPr id="41" name="Straight Arrow Connector 40"/>
          <p:cNvCxnSpPr/>
          <p:nvPr/>
        </p:nvCxnSpPr>
        <p:spPr>
          <a:xfrm>
            <a:off x="1547664" y="2060848"/>
            <a:ext cx="597666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80935"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Terms of Reference</a:t>
            </a:r>
            <a:endParaRPr lang="en-GB" sz="1600" dirty="0"/>
          </a:p>
        </p:txBody>
      </p:sp>
      <p:sp>
        <p:nvSpPr>
          <p:cNvPr id="29" name="TextBox 28"/>
          <p:cNvSpPr txBox="1"/>
          <p:nvPr/>
        </p:nvSpPr>
        <p:spPr>
          <a:xfrm>
            <a:off x="3131841" y="1866310"/>
            <a:ext cx="3024336" cy="338554"/>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600" b="1" dirty="0" smtClean="0"/>
              <a:t>Feasibility Study</a:t>
            </a:r>
            <a:endParaRPr lang="en-GB" b="1" dirty="0"/>
          </a:p>
        </p:txBody>
      </p:sp>
      <p:sp>
        <p:nvSpPr>
          <p:cNvPr id="5" name="TextBox 4"/>
          <p:cNvSpPr txBox="1"/>
          <p:nvPr/>
        </p:nvSpPr>
        <p:spPr>
          <a:xfrm>
            <a:off x="289410" y="4749575"/>
            <a:ext cx="3562509" cy="338554"/>
          </a:xfrm>
          <a:prstGeom prst="rect">
            <a:avLst/>
          </a:prstGeom>
          <a:noFill/>
        </p:spPr>
        <p:txBody>
          <a:bodyPr wrap="square" rtlCol="0">
            <a:spAutoFit/>
          </a:bodyPr>
          <a:lstStyle/>
          <a:p>
            <a:r>
              <a:rPr lang="en-US" sz="1600" b="1" dirty="0" smtClean="0"/>
              <a:t>Figure 7.3 – </a:t>
            </a:r>
            <a:r>
              <a:rPr lang="en-US" sz="1600" dirty="0" smtClean="0"/>
              <a:t>Feasibility Study Stages</a:t>
            </a:r>
            <a:endParaRPr lang="en-GB" sz="1600" b="1" dirty="0"/>
          </a:p>
        </p:txBody>
      </p:sp>
      <p:cxnSp>
        <p:nvCxnSpPr>
          <p:cNvPr id="36" name="Straight Arrow Connector 35"/>
          <p:cNvCxnSpPr/>
          <p:nvPr/>
        </p:nvCxnSpPr>
        <p:spPr>
          <a:xfrm>
            <a:off x="780935" y="3437530"/>
            <a:ext cx="1326372"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066238" y="3429000"/>
            <a:ext cx="107371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099199" y="3429000"/>
            <a:ext cx="1197761"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7070432" y="3429000"/>
            <a:ext cx="1148617"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547664" y="2060848"/>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524328" y="2060848"/>
            <a:ext cx="0" cy="49534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635896" y="2204864"/>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724128" y="2196153"/>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475656" y="3140968"/>
            <a:ext cx="61" cy="115212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77576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10730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78" idx="0"/>
          </p:cNvCxnSpPr>
          <p:nvPr/>
        </p:nvCxnSpPr>
        <p:spPr>
          <a:xfrm flipH="1">
            <a:off x="3059832" y="3429000"/>
            <a:ext cx="9390" cy="81657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endCxn id="79" idx="0"/>
          </p:cNvCxnSpPr>
          <p:nvPr/>
        </p:nvCxnSpPr>
        <p:spPr>
          <a:xfrm>
            <a:off x="4139952" y="3429000"/>
            <a:ext cx="0" cy="81464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5099199"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6296960"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82" idx="0"/>
          </p:cNvCxnSpPr>
          <p:nvPr/>
        </p:nvCxnSpPr>
        <p:spPr>
          <a:xfrm flipH="1">
            <a:off x="7070432" y="3437530"/>
            <a:ext cx="1857" cy="77937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8233394" y="3437530"/>
            <a:ext cx="11014" cy="78413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606014"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34190" y="2556193"/>
            <a:ext cx="187835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US" sz="1600" b="1" dirty="0" smtClean="0"/>
              <a:t>Description of existing system</a:t>
            </a:r>
            <a:endParaRPr lang="en-GB" sz="1600" dirty="0"/>
          </a:p>
        </p:txBody>
      </p:sp>
      <p:cxnSp>
        <p:nvCxnSpPr>
          <p:cNvPr id="69" name="Straight Arrow Connector 68"/>
          <p:cNvCxnSpPr/>
          <p:nvPr/>
        </p:nvCxnSpPr>
        <p:spPr>
          <a:xfrm>
            <a:off x="5724128" y="2708920"/>
            <a:ext cx="14317" cy="72008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513931"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76256"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Proposed Solution</a:t>
            </a:r>
            <a:endParaRPr lang="en-GB" sz="1600" dirty="0"/>
          </a:p>
        </p:txBody>
      </p:sp>
      <p:sp>
        <p:nvSpPr>
          <p:cNvPr id="13" name="TextBox 12"/>
          <p:cNvSpPr txBox="1"/>
          <p:nvPr/>
        </p:nvSpPr>
        <p:spPr>
          <a:xfrm>
            <a:off x="5023002" y="2556193"/>
            <a:ext cx="1342793"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Criteria</a:t>
            </a:r>
            <a:endParaRPr lang="en-GB" sz="1600" dirty="0"/>
          </a:p>
        </p:txBody>
      </p:sp>
      <p:sp>
        <p:nvSpPr>
          <p:cNvPr id="72" name="TextBox 71"/>
          <p:cNvSpPr txBox="1"/>
          <p:nvPr/>
        </p:nvSpPr>
        <p:spPr>
          <a:xfrm>
            <a:off x="343719" y="3983521"/>
            <a:ext cx="864096" cy="215444"/>
          </a:xfrm>
          <a:prstGeom prst="rect">
            <a:avLst/>
          </a:prstGeom>
          <a:noFill/>
        </p:spPr>
        <p:txBody>
          <a:bodyPr wrap="square" lIns="0" tIns="0" rIns="0" bIns="0" rtlCol="0">
            <a:spAutoFit/>
          </a:bodyPr>
          <a:lstStyle/>
          <a:p>
            <a:r>
              <a:rPr lang="en-US" sz="1400" dirty="0" smtClean="0"/>
              <a:t>Objectives</a:t>
            </a:r>
            <a:endParaRPr lang="en-GB" sz="1200" dirty="0"/>
          </a:p>
        </p:txBody>
      </p:sp>
      <p:sp>
        <p:nvSpPr>
          <p:cNvPr id="76" name="TextBox 75"/>
          <p:cNvSpPr txBox="1"/>
          <p:nvPr/>
        </p:nvSpPr>
        <p:spPr>
          <a:xfrm>
            <a:off x="1567297" y="3960744"/>
            <a:ext cx="928852" cy="215444"/>
          </a:xfrm>
          <a:prstGeom prst="rect">
            <a:avLst/>
          </a:prstGeom>
          <a:noFill/>
        </p:spPr>
        <p:txBody>
          <a:bodyPr wrap="square" lIns="0" tIns="0" rIns="0" bIns="0" rtlCol="0">
            <a:spAutoFit/>
          </a:bodyPr>
          <a:lstStyle/>
          <a:p>
            <a:r>
              <a:rPr lang="en-US" sz="1400" dirty="0" smtClean="0"/>
              <a:t>Constraints</a:t>
            </a:r>
            <a:endParaRPr lang="en-GB" sz="1200" dirty="0"/>
          </a:p>
        </p:txBody>
      </p:sp>
      <p:sp>
        <p:nvSpPr>
          <p:cNvPr id="77" name="TextBox 76"/>
          <p:cNvSpPr txBox="1"/>
          <p:nvPr/>
        </p:nvSpPr>
        <p:spPr>
          <a:xfrm>
            <a:off x="899592" y="4293096"/>
            <a:ext cx="943068" cy="215444"/>
          </a:xfrm>
          <a:prstGeom prst="rect">
            <a:avLst/>
          </a:prstGeom>
          <a:noFill/>
        </p:spPr>
        <p:txBody>
          <a:bodyPr wrap="square" lIns="0" tIns="0" rIns="0" bIns="0" rtlCol="0">
            <a:spAutoFit/>
          </a:bodyPr>
          <a:lstStyle/>
          <a:p>
            <a:r>
              <a:rPr lang="en-US" sz="1400" dirty="0" smtClean="0"/>
              <a:t>Boundaries</a:t>
            </a:r>
            <a:endParaRPr lang="en-GB" sz="1200" dirty="0"/>
          </a:p>
        </p:txBody>
      </p:sp>
      <p:sp>
        <p:nvSpPr>
          <p:cNvPr id="78" name="TextBox 77"/>
          <p:cNvSpPr txBox="1"/>
          <p:nvPr/>
        </p:nvSpPr>
        <p:spPr>
          <a:xfrm>
            <a:off x="2627784" y="4245576"/>
            <a:ext cx="864096" cy="430887"/>
          </a:xfrm>
          <a:prstGeom prst="rect">
            <a:avLst/>
          </a:prstGeom>
          <a:noFill/>
        </p:spPr>
        <p:txBody>
          <a:bodyPr wrap="square" lIns="0" tIns="0" rIns="0" bIns="0" rtlCol="0">
            <a:spAutoFit/>
          </a:bodyPr>
          <a:lstStyle/>
          <a:p>
            <a:pPr algn="ctr"/>
            <a:r>
              <a:rPr lang="en-US" sz="1400" dirty="0" smtClean="0"/>
              <a:t>Identify problems</a:t>
            </a:r>
            <a:endParaRPr lang="en-GB" sz="1200" dirty="0"/>
          </a:p>
        </p:txBody>
      </p:sp>
      <p:sp>
        <p:nvSpPr>
          <p:cNvPr id="79" name="TextBox 78"/>
          <p:cNvSpPr txBox="1"/>
          <p:nvPr/>
        </p:nvSpPr>
        <p:spPr>
          <a:xfrm>
            <a:off x="3707904" y="4243643"/>
            <a:ext cx="864096" cy="430887"/>
          </a:xfrm>
          <a:prstGeom prst="rect">
            <a:avLst/>
          </a:prstGeom>
          <a:noFill/>
        </p:spPr>
        <p:txBody>
          <a:bodyPr wrap="square" lIns="0" tIns="0" rIns="0" bIns="0" rtlCol="0">
            <a:spAutoFit/>
          </a:bodyPr>
          <a:lstStyle/>
          <a:p>
            <a:pPr algn="ctr"/>
            <a:r>
              <a:rPr lang="en-US" sz="1400" dirty="0" smtClean="0"/>
              <a:t>Projected costs</a:t>
            </a:r>
            <a:endParaRPr lang="en-GB" sz="1200" dirty="0"/>
          </a:p>
        </p:txBody>
      </p:sp>
      <p:sp>
        <p:nvSpPr>
          <p:cNvPr id="80" name="TextBox 79"/>
          <p:cNvSpPr txBox="1"/>
          <p:nvPr/>
        </p:nvSpPr>
        <p:spPr>
          <a:xfrm>
            <a:off x="4667328" y="3933056"/>
            <a:ext cx="1056800" cy="430887"/>
          </a:xfrm>
          <a:prstGeom prst="rect">
            <a:avLst/>
          </a:prstGeom>
          <a:noFill/>
        </p:spPr>
        <p:txBody>
          <a:bodyPr wrap="square" lIns="0" tIns="0" rIns="0" bIns="0" rtlCol="0">
            <a:spAutoFit/>
          </a:bodyPr>
          <a:lstStyle/>
          <a:p>
            <a:pPr algn="ctr"/>
            <a:r>
              <a:rPr lang="en-US" sz="1400" dirty="0" smtClean="0"/>
              <a:t>Essential requirements</a:t>
            </a:r>
            <a:endParaRPr lang="en-GB" sz="1200" dirty="0"/>
          </a:p>
        </p:txBody>
      </p:sp>
      <p:sp>
        <p:nvSpPr>
          <p:cNvPr id="81" name="TextBox 80"/>
          <p:cNvSpPr txBox="1"/>
          <p:nvPr/>
        </p:nvSpPr>
        <p:spPr>
          <a:xfrm>
            <a:off x="5724128" y="3933275"/>
            <a:ext cx="864096" cy="430887"/>
          </a:xfrm>
          <a:prstGeom prst="rect">
            <a:avLst/>
          </a:prstGeom>
          <a:noFill/>
        </p:spPr>
        <p:txBody>
          <a:bodyPr wrap="square" lIns="0" tIns="0" rIns="0" bIns="0" rtlCol="0">
            <a:spAutoFit/>
          </a:bodyPr>
          <a:lstStyle/>
          <a:p>
            <a:pPr algn="ctr"/>
            <a:r>
              <a:rPr lang="en-US" sz="1400" dirty="0" smtClean="0"/>
              <a:t>Desirable features</a:t>
            </a:r>
            <a:endParaRPr lang="en-GB" sz="1200" dirty="0"/>
          </a:p>
        </p:txBody>
      </p:sp>
      <p:sp>
        <p:nvSpPr>
          <p:cNvPr id="82" name="TextBox 81"/>
          <p:cNvSpPr txBox="1"/>
          <p:nvPr/>
        </p:nvSpPr>
        <p:spPr>
          <a:xfrm>
            <a:off x="6544527" y="4216905"/>
            <a:ext cx="1051809" cy="430887"/>
          </a:xfrm>
          <a:prstGeom prst="rect">
            <a:avLst/>
          </a:prstGeom>
          <a:noFill/>
        </p:spPr>
        <p:txBody>
          <a:bodyPr wrap="square" lIns="0" tIns="0" rIns="0" bIns="0" rtlCol="0">
            <a:spAutoFit/>
          </a:bodyPr>
          <a:lstStyle/>
          <a:p>
            <a:pPr algn="ctr"/>
            <a:r>
              <a:rPr lang="en-US" sz="1400" dirty="0" smtClean="0"/>
              <a:t>Development plan</a:t>
            </a:r>
            <a:endParaRPr lang="en-GB" sz="1200" dirty="0"/>
          </a:p>
        </p:txBody>
      </p:sp>
      <p:sp>
        <p:nvSpPr>
          <p:cNvPr id="83" name="TextBox 82"/>
          <p:cNvSpPr txBox="1"/>
          <p:nvPr/>
        </p:nvSpPr>
        <p:spPr>
          <a:xfrm>
            <a:off x="7711662" y="4221668"/>
            <a:ext cx="1036802" cy="430887"/>
          </a:xfrm>
          <a:prstGeom prst="rect">
            <a:avLst/>
          </a:prstGeom>
          <a:noFill/>
        </p:spPr>
        <p:txBody>
          <a:bodyPr wrap="square" lIns="0" tIns="0" rIns="0" bIns="0" rtlCol="0">
            <a:spAutoFit/>
          </a:bodyPr>
          <a:lstStyle/>
          <a:p>
            <a:pPr algn="ctr"/>
            <a:r>
              <a:rPr lang="en-US" sz="1400" dirty="0" smtClean="0"/>
              <a:t>Cost-benefit analysis</a:t>
            </a:r>
            <a:endParaRPr lang="en-GB" sz="1200" dirty="0"/>
          </a:p>
        </p:txBody>
      </p:sp>
      <p:sp>
        <p:nvSpPr>
          <p:cNvPr id="107" name="TextBox 106"/>
          <p:cNvSpPr txBox="1"/>
          <p:nvPr/>
        </p:nvSpPr>
        <p:spPr>
          <a:xfrm>
            <a:off x="343719" y="5088128"/>
            <a:ext cx="8476753" cy="141577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We will now consider the first item in the analysis stage – </a:t>
            </a:r>
            <a:r>
              <a:rPr lang="en-US" sz="1700" b="1" dirty="0" smtClean="0">
                <a:solidFill>
                  <a:srgbClr val="FF0000"/>
                </a:solidFill>
              </a:rPr>
              <a:t>researching an existing system</a:t>
            </a:r>
            <a:r>
              <a:rPr lang="en-US" sz="1700" dirty="0" smtClean="0"/>
              <a:t>. There are four common methods used in fact finding</a:t>
            </a:r>
            <a:r>
              <a:rPr lang="en-US" sz="1700" dirty="0"/>
              <a:t> , summarized on the next slide. The methods </a:t>
            </a:r>
            <a:r>
              <a:rPr lang="en-US" sz="1700" dirty="0" smtClean="0"/>
              <a:t>are:</a:t>
            </a:r>
          </a:p>
          <a:p>
            <a:pPr algn="ctr">
              <a:tabLst>
                <a:tab pos="1544638" algn="l"/>
                <a:tab pos="3595688" algn="l"/>
                <a:tab pos="5424488" algn="l"/>
              </a:tabLst>
            </a:pPr>
            <a:r>
              <a:rPr lang="en-US" sz="1050" b="1" dirty="0" smtClean="0">
                <a:solidFill>
                  <a:srgbClr val="FF0000"/>
                </a:solidFill>
                <a:sym typeface="Wingdings 2" panose="05020102010507070707" pitchFamily="18" charset="2"/>
              </a:rPr>
              <a:t> </a:t>
            </a:r>
            <a:r>
              <a:rPr lang="en-US" sz="1700" b="1" dirty="0" smtClean="0">
                <a:solidFill>
                  <a:srgbClr val="FF0000"/>
                </a:solidFill>
              </a:rPr>
              <a:t>Observation	</a:t>
            </a:r>
            <a:r>
              <a:rPr lang="en-US" sz="1600" b="1" dirty="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Questionnaires	</a:t>
            </a:r>
            <a:r>
              <a:rPr lang="en-US" sz="1600" b="1" dirty="0">
                <a:solidFill>
                  <a:srgbClr val="FF0000"/>
                </a:solidFill>
                <a:sym typeface="Wingdings 2" panose="05020102010507070707" pitchFamily="18" charset="2"/>
              </a:rPr>
              <a:t> </a:t>
            </a:r>
            <a:r>
              <a:rPr lang="en-US" sz="1600" b="1" dirty="0" smtClean="0">
                <a:solidFill>
                  <a:srgbClr val="FF0000"/>
                </a:solidFill>
                <a:sym typeface="Wingdings 2" panose="05020102010507070707" pitchFamily="18" charset="2"/>
              </a:rPr>
              <a:t/>
            </a:r>
            <a:br>
              <a:rPr lang="en-US" sz="1600" b="1" dirty="0" smtClean="0">
                <a:solidFill>
                  <a:srgbClr val="FF0000"/>
                </a:solidFill>
                <a:sym typeface="Wingdings 2" panose="05020102010507070707" pitchFamily="18" charset="2"/>
              </a:rPr>
            </a:br>
            <a:r>
              <a:rPr lang="en-US" sz="1050" b="1" dirty="0" smtClean="0">
                <a:solidFill>
                  <a:srgbClr val="FF0000"/>
                </a:solidFill>
                <a:sym typeface="Wingdings 2" panose="05020102010507070707" pitchFamily="18" charset="2"/>
              </a:rPr>
              <a:t></a:t>
            </a:r>
            <a:r>
              <a:rPr lang="en-US" sz="1600" b="1" dirty="0" smtClean="0">
                <a:solidFill>
                  <a:srgbClr val="FF0000"/>
                </a:solidFill>
                <a:sym typeface="Wingdings 2" panose="05020102010507070707" pitchFamily="18" charset="2"/>
              </a:rPr>
              <a:t> </a:t>
            </a:r>
            <a:r>
              <a:rPr lang="en-US" sz="1700" b="1" dirty="0" smtClean="0">
                <a:solidFill>
                  <a:srgbClr val="FF0000"/>
                </a:solidFill>
              </a:rPr>
              <a:t>Interviews </a:t>
            </a:r>
            <a:r>
              <a:rPr lang="en-US" sz="1700" dirty="0" smtClean="0"/>
              <a:t>and</a:t>
            </a:r>
            <a:r>
              <a:rPr lang="en-US" sz="1700" b="1" dirty="0">
                <a:solidFill>
                  <a:srgbClr val="FF0000"/>
                </a:solidFill>
              </a:rPr>
              <a:t> </a:t>
            </a:r>
            <a:r>
              <a:rPr lang="en-US" sz="1700" b="1" dirty="0" smtClean="0">
                <a:solidFill>
                  <a:srgbClr val="FF0000"/>
                </a:solidFill>
              </a:rPr>
              <a:t> </a:t>
            </a:r>
            <a:r>
              <a:rPr lang="en-US" sz="1600" b="1" dirty="0" smtClean="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Looking at existing paperwork</a:t>
            </a:r>
            <a:endParaRPr lang="en-GB" sz="1700" b="1" dirty="0">
              <a:solidFill>
                <a:srgbClr val="FF0000"/>
              </a:solidFill>
            </a:endParaRPr>
          </a:p>
        </p:txBody>
      </p:sp>
      <p:sp>
        <p:nvSpPr>
          <p:cNvPr id="109" name="Round Same Side Corner Rectangle 108">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132</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830399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a:t>7.1 - Analysis</a:t>
            </a:r>
            <a:endParaRPr lang="en-GB" sz="4000" b="1" dirty="0" smtClean="0"/>
          </a:p>
        </p:txBody>
      </p:sp>
      <p:sp>
        <p:nvSpPr>
          <p:cNvPr id="3" name="TextBox 2"/>
          <p:cNvSpPr txBox="1"/>
          <p:nvPr/>
        </p:nvSpPr>
        <p:spPr>
          <a:xfrm>
            <a:off x="335953" y="1146230"/>
            <a:ext cx="3227935" cy="338554"/>
          </a:xfrm>
          <a:prstGeom prst="rect">
            <a:avLst/>
          </a:prstGeom>
          <a:noFill/>
        </p:spPr>
        <p:txBody>
          <a:bodyPr wrap="none" rtlCol="0">
            <a:spAutoFit/>
          </a:bodyPr>
          <a:lstStyle/>
          <a:p>
            <a:r>
              <a:rPr lang="en-US" sz="1600" b="1" dirty="0" smtClean="0"/>
              <a:t>Table 7.1 </a:t>
            </a:r>
            <a:r>
              <a:rPr lang="en-US" sz="1600" dirty="0" smtClean="0"/>
              <a:t>– Methods of Research</a:t>
            </a:r>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3094626255"/>
              </p:ext>
            </p:extLst>
          </p:nvPr>
        </p:nvGraphicFramePr>
        <p:xfrm>
          <a:off x="364991" y="1484784"/>
          <a:ext cx="8455480" cy="4693920"/>
        </p:xfrm>
        <a:graphic>
          <a:graphicData uri="http://schemas.openxmlformats.org/drawingml/2006/table">
            <a:tbl>
              <a:tblPr firstRow="1" bandRow="1">
                <a:tableStyleId>{5C22544A-7EE6-4342-B048-85BDC9FD1C3A}</a:tableStyleId>
              </a:tblPr>
              <a:tblGrid>
                <a:gridCol w="1542713"/>
                <a:gridCol w="2304256"/>
                <a:gridCol w="2304256"/>
                <a:gridCol w="2304255"/>
              </a:tblGrid>
              <a:tr h="370840">
                <a:tc>
                  <a:txBody>
                    <a:bodyPr/>
                    <a:lstStyle/>
                    <a:p>
                      <a:r>
                        <a:rPr lang="en-US" sz="1200" dirty="0" smtClean="0">
                          <a:latin typeface="Arial" panose="020B0604020202020204" pitchFamily="34" charset="0"/>
                          <a:cs typeface="Arial" panose="020B0604020202020204" pitchFamily="34" charset="0"/>
                        </a:rPr>
                        <a:t>Research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Description of Research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Advantages of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Disadvantages of Method</a:t>
                      </a:r>
                      <a:endParaRPr lang="en-GB" sz="12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Observation</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method involves</a:t>
                      </a:r>
                      <a:r>
                        <a:rPr lang="en-US" sz="1400" baseline="0" dirty="0" smtClean="0">
                          <a:latin typeface="Arial" panose="020B0604020202020204" pitchFamily="34" charset="0"/>
                          <a:cs typeface="Arial" panose="020B0604020202020204" pitchFamily="34" charset="0"/>
                        </a:rPr>
                        <a:t> watching personnel using the existing system it find out exactly how it works.</a:t>
                      </a:r>
                      <a:endParaRPr lang="en-GB" sz="14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analyst obtains</a:t>
                      </a:r>
                      <a:r>
                        <a:rPr lang="en-US" sz="1400" baseline="0" dirty="0" smtClean="0">
                          <a:latin typeface="Arial" panose="020B0604020202020204" pitchFamily="34" charset="0"/>
                          <a:cs typeface="Arial" panose="020B0604020202020204" pitchFamily="34" charset="0"/>
                        </a:rPr>
                        <a:t> reliable data</a:t>
                      </a:r>
                    </a:p>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 is possible to get an overall view of the system</a:t>
                      </a:r>
                    </a:p>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 relatively inexpensive</a:t>
                      </a:r>
                      <a:r>
                        <a:rPr lang="en-US" sz="1400" baseline="0" dirty="0" smtClean="0">
                          <a:latin typeface="Arial" panose="020B0604020202020204" pitchFamily="34" charset="0"/>
                          <a:cs typeface="Arial" panose="020B0604020202020204" pitchFamily="34" charset="0"/>
                        </a:rPr>
                        <a:t> method</a:t>
                      </a:r>
                      <a:endParaRPr lang="en-GB" sz="14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People are generally uncomfortable</a:t>
                      </a:r>
                      <a:r>
                        <a:rPr lang="en-US" sz="1400" baseline="0" dirty="0" smtClean="0">
                          <a:latin typeface="Arial" panose="020B0604020202020204" pitchFamily="34" charset="0"/>
                          <a:cs typeface="Arial" panose="020B0604020202020204" pitchFamily="34" charset="0"/>
                        </a:rPr>
                        <a:t> being watched and may work in a different way.</a:t>
                      </a:r>
                    </a:p>
                    <a:p>
                      <a:pPr marL="171450" indent="-171450">
                        <a:buClr>
                          <a:srgbClr val="00B050"/>
                        </a:buClr>
                        <a:buFont typeface="Arial" panose="020B0604020202020204" pitchFamily="34" charset="0"/>
                        <a:buChar char="•"/>
                      </a:pPr>
                      <a:r>
                        <a:rPr lang="en-US" sz="1400" baseline="0" dirty="0" smtClean="0">
                          <a:latin typeface="Arial" panose="020B0604020202020204" pitchFamily="34" charset="0"/>
                          <a:cs typeface="Arial" panose="020B0604020202020204" pitchFamily="34" charset="0"/>
                        </a:rPr>
                        <a:t>If workers perform tasks that contravene standard procedures, they may not do this while being watched.</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Questionnaires</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method involves</a:t>
                      </a:r>
                      <a:r>
                        <a:rPr lang="en-US" sz="1400" baseline="0" dirty="0" smtClean="0">
                          <a:latin typeface="Arial" panose="020B0604020202020204" pitchFamily="34" charset="0"/>
                          <a:cs typeface="Arial" panose="020B0604020202020204" pitchFamily="34" charset="0"/>
                        </a:rPr>
                        <a:t> distributing questionnaires to the workforce, clients or system users to find out their views of the existing system and to find out how some of the key tasks are carried out.</a:t>
                      </a:r>
                      <a:endParaRPr lang="en-GB" sz="14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questions can be answered quite quickly</a:t>
                      </a:r>
                    </a:p>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a:t>
                      </a:r>
                      <a:r>
                        <a:rPr lang="en-US" sz="1400" baseline="0" dirty="0" smtClean="0">
                          <a:latin typeface="Arial" panose="020B0604020202020204" pitchFamily="34" charset="0"/>
                          <a:cs typeface="Arial" panose="020B0604020202020204" pitchFamily="34" charset="0"/>
                        </a:rPr>
                        <a:t> is a </a:t>
                      </a:r>
                      <a:r>
                        <a:rPr lang="en-US" sz="1400" dirty="0" smtClean="0">
                          <a:latin typeface="Arial" panose="020B0604020202020204" pitchFamily="34" charset="0"/>
                          <a:cs typeface="Arial" panose="020B0604020202020204" pitchFamily="34" charset="0"/>
                        </a:rPr>
                        <a:t>relatively inexpensive</a:t>
                      </a:r>
                      <a:r>
                        <a:rPr lang="en-US" sz="1400" baseline="0" dirty="0" smtClean="0">
                          <a:latin typeface="Arial" panose="020B0604020202020204" pitchFamily="34" charset="0"/>
                          <a:cs typeface="Arial" panose="020B0604020202020204" pitchFamily="34" charset="0"/>
                        </a:rPr>
                        <a:t> method</a:t>
                      </a:r>
                    </a:p>
                    <a:p>
                      <a:pPr marL="171450" indent="-171450">
                        <a:buClr>
                          <a:srgbClr val="00B050"/>
                        </a:buClr>
                        <a:buFont typeface="Arial" panose="020B0604020202020204" pitchFamily="34" charset="0"/>
                        <a:buChar char="•"/>
                      </a:pPr>
                      <a:r>
                        <a:rPr lang="en-US" sz="1400" baseline="0" dirty="0" smtClean="0">
                          <a:latin typeface="Arial" panose="020B0604020202020204" pitchFamily="34" charset="0"/>
                          <a:cs typeface="Arial" panose="020B0604020202020204" pitchFamily="34" charset="0"/>
                        </a:rPr>
                        <a:t>Individuals can remain anonymous if they want</a:t>
                      </a:r>
                    </a:p>
                    <a:p>
                      <a:pPr marL="171450" indent="-171450">
                        <a:buClr>
                          <a:srgbClr val="00B050"/>
                        </a:buClr>
                        <a:buFont typeface="Arial" panose="020B0604020202020204" pitchFamily="34" charset="0"/>
                        <a:buChar char="•"/>
                      </a:pPr>
                      <a:r>
                        <a:rPr lang="en-US" sz="1400" baseline="0" dirty="0" smtClean="0">
                          <a:latin typeface="Arial" panose="020B0604020202020204" pitchFamily="34" charset="0"/>
                          <a:cs typeface="Arial" panose="020B0604020202020204" pitchFamily="34" charset="0"/>
                        </a:rPr>
                        <a:t>Allows quick analysis of the data</a:t>
                      </a:r>
                      <a:endParaRPr lang="en-GB" sz="14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number of returned questionnaires is often low</a:t>
                      </a:r>
                    </a:p>
                    <a:p>
                      <a:pPr marL="171450" indent="-171450">
                        <a:buClr>
                          <a:srgbClr val="00B050"/>
                        </a:buClr>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a:t>
                      </a:r>
                      <a:r>
                        <a:rPr lang="en-US" sz="1400" baseline="0" dirty="0" smtClean="0">
                          <a:latin typeface="Arial" panose="020B0604020202020204" pitchFamily="34" charset="0"/>
                          <a:cs typeface="Arial" panose="020B0604020202020204" pitchFamily="34" charset="0"/>
                        </a:rPr>
                        <a:t> questions are rather inflexible since they have to be generic</a:t>
                      </a:r>
                    </a:p>
                    <a:p>
                      <a:pPr marL="171450" indent="-171450">
                        <a:buClr>
                          <a:srgbClr val="00B050"/>
                        </a:buClr>
                        <a:buFont typeface="Arial" panose="020B0604020202020204" pitchFamily="34" charset="0"/>
                        <a:buChar char="•"/>
                      </a:pPr>
                      <a:r>
                        <a:rPr lang="en-US" sz="1400" baseline="0" dirty="0" smtClean="0">
                          <a:latin typeface="Arial" panose="020B0604020202020204" pitchFamily="34" charset="0"/>
                          <a:cs typeface="Arial" panose="020B0604020202020204" pitchFamily="34" charset="0"/>
                        </a:rPr>
                        <a:t>There is no immediate way to clarify a vague or incomplete answer to a question.</a:t>
                      </a:r>
                      <a:endParaRPr lang="en-GB" sz="1400" dirty="0">
                        <a:latin typeface="Arial" panose="020B0604020202020204" pitchFamily="34" charset="0"/>
                        <a:cs typeface="Arial" panose="020B0604020202020204" pitchFamily="34" charset="0"/>
                      </a:endParaRPr>
                    </a:p>
                  </a:txBody>
                  <a:tcPr/>
                </a:tc>
              </a:tr>
            </a:tbl>
          </a:graphicData>
        </a:graphic>
      </p:graphicFrame>
      <p:sp>
        <p:nvSpPr>
          <p:cNvPr id="15" name="Round Same Side Corner Rectangle 14">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132</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749189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a:t>7.1 - Analysis</a:t>
            </a:r>
            <a:endParaRPr lang="en-GB" sz="4000" b="1" dirty="0" smtClean="0"/>
          </a:p>
        </p:txBody>
      </p:sp>
      <p:sp>
        <p:nvSpPr>
          <p:cNvPr id="3" name="TextBox 2"/>
          <p:cNvSpPr txBox="1"/>
          <p:nvPr/>
        </p:nvSpPr>
        <p:spPr>
          <a:xfrm>
            <a:off x="335953" y="1146230"/>
            <a:ext cx="4300344" cy="338554"/>
          </a:xfrm>
          <a:prstGeom prst="rect">
            <a:avLst/>
          </a:prstGeom>
          <a:noFill/>
        </p:spPr>
        <p:txBody>
          <a:bodyPr wrap="none" rtlCol="0">
            <a:spAutoFit/>
          </a:bodyPr>
          <a:lstStyle/>
          <a:p>
            <a:r>
              <a:rPr lang="en-US" sz="1600" b="1" dirty="0" smtClean="0"/>
              <a:t>Table 7.1 </a:t>
            </a:r>
            <a:r>
              <a:rPr lang="en-US" sz="1600" dirty="0" smtClean="0"/>
              <a:t>– Methods of Research - continued</a:t>
            </a:r>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2887864332"/>
              </p:ext>
            </p:extLst>
          </p:nvPr>
        </p:nvGraphicFramePr>
        <p:xfrm>
          <a:off x="364991" y="1484784"/>
          <a:ext cx="8455480" cy="4998720"/>
        </p:xfrm>
        <a:graphic>
          <a:graphicData uri="http://schemas.openxmlformats.org/drawingml/2006/table">
            <a:tbl>
              <a:tblPr firstRow="1" bandRow="1">
                <a:tableStyleId>{5C22544A-7EE6-4342-B048-85BDC9FD1C3A}</a:tableStyleId>
              </a:tblPr>
              <a:tblGrid>
                <a:gridCol w="1038657"/>
                <a:gridCol w="2592288"/>
                <a:gridCol w="2710665"/>
                <a:gridCol w="2113870"/>
              </a:tblGrid>
              <a:tr h="370840">
                <a:tc>
                  <a:txBody>
                    <a:bodyPr/>
                    <a:lstStyle/>
                    <a:p>
                      <a:r>
                        <a:rPr lang="en-US" sz="1200" dirty="0" smtClean="0">
                          <a:latin typeface="Arial" panose="020B0604020202020204" pitchFamily="34" charset="0"/>
                          <a:cs typeface="Arial" panose="020B0604020202020204" pitchFamily="34" charset="0"/>
                        </a:rPr>
                        <a:t>Research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Description of Research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Advantages of Method</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Disadvantages of Method</a:t>
                      </a:r>
                      <a:endParaRPr lang="en-GB" sz="1200" dirty="0">
                        <a:latin typeface="Arial" panose="020B0604020202020204" pitchFamily="34" charset="0"/>
                        <a:cs typeface="Arial" panose="020B0604020202020204" pitchFamily="34" charset="0"/>
                      </a:endParaRPr>
                    </a:p>
                  </a:txBody>
                  <a:tcPr/>
                </a:tc>
              </a:tr>
              <a:tr h="370840">
                <a:tc>
                  <a:txBody>
                    <a:bodyPr/>
                    <a:lstStyle/>
                    <a:p>
                      <a:r>
                        <a:rPr lang="en-US" sz="1300" b="1" dirty="0" smtClean="0">
                          <a:latin typeface="Arial" panose="020B0604020202020204" pitchFamily="34" charset="0"/>
                          <a:cs typeface="Arial" panose="020B0604020202020204" pitchFamily="34" charset="0"/>
                        </a:rPr>
                        <a:t>Interviews</a:t>
                      </a:r>
                      <a:endParaRPr lang="en-GB" sz="1300" b="1"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The method involves</a:t>
                      </a:r>
                      <a:r>
                        <a:rPr lang="en-US" sz="1300" baseline="0" dirty="0" smtClean="0">
                          <a:latin typeface="Arial" panose="020B0604020202020204" pitchFamily="34" charset="0"/>
                          <a:cs typeface="Arial" panose="020B0604020202020204" pitchFamily="34" charset="0"/>
                        </a:rPr>
                        <a:t> a one-to-one question-and-answer session between the analyst and the employer/customer. It is a good method if the analyst wants to probe deeply into one specific aspect of the existing system.</a:t>
                      </a:r>
                      <a:endParaRPr lang="en-GB" sz="13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It gives the opportunity to motivate the interviewee into giving open and honest answers to the analyst’s questions</a:t>
                      </a:r>
                    </a:p>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The method allows the analyst to probe for more feedback from the interviewee (it is easier to extend a question)</a:t>
                      </a:r>
                    </a:p>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It is possible to modify questions as the interviewee proceeds and ask questions</a:t>
                      </a:r>
                      <a:r>
                        <a:rPr lang="en-US" sz="1300" baseline="0" dirty="0" smtClean="0">
                          <a:latin typeface="Arial" panose="020B0604020202020204" pitchFamily="34" charset="0"/>
                          <a:cs typeface="Arial" panose="020B0604020202020204" pitchFamily="34" charset="0"/>
                        </a:rPr>
                        <a:t> specific to the interviewee</a:t>
                      </a:r>
                      <a:endParaRPr lang="en-GB" sz="13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It can be a rather time-consuming</a:t>
                      </a:r>
                      <a:r>
                        <a:rPr lang="en-US" sz="1300" baseline="0" dirty="0" smtClean="0">
                          <a:latin typeface="Arial" panose="020B0604020202020204" pitchFamily="34" charset="0"/>
                          <a:cs typeface="Arial" panose="020B0604020202020204" pitchFamily="34" charset="0"/>
                        </a:rPr>
                        <a:t> exercise</a:t>
                      </a:r>
                    </a:p>
                    <a:p>
                      <a:pPr marL="171450" indent="-171450">
                        <a:buClr>
                          <a:srgbClr val="00B050"/>
                        </a:buClr>
                        <a:buFont typeface="Arial" panose="020B0604020202020204" pitchFamily="34" charset="0"/>
                        <a:buChar char="•"/>
                      </a:pPr>
                      <a:r>
                        <a:rPr lang="en-US" sz="1300" baseline="0" dirty="0" smtClean="0">
                          <a:latin typeface="Arial" panose="020B0604020202020204" pitchFamily="34" charset="0"/>
                          <a:cs typeface="Arial" panose="020B0604020202020204" pitchFamily="34" charset="0"/>
                        </a:rPr>
                        <a:t>It is relatively expensive (use of </a:t>
                      </a:r>
                      <a:r>
                        <a:rPr lang="en-US" sz="1300" dirty="0" smtClean="0">
                          <a:latin typeface="Arial" panose="020B0604020202020204" pitchFamily="34" charset="0"/>
                          <a:cs typeface="Arial" panose="020B0604020202020204" pitchFamily="34" charset="0"/>
                        </a:rPr>
                        <a:t>’s time needed, it is a relatively expensive</a:t>
                      </a:r>
                      <a:r>
                        <a:rPr lang="en-US" sz="1300" baseline="0" dirty="0" smtClean="0">
                          <a:latin typeface="Arial" panose="020B0604020202020204" pitchFamily="34" charset="0"/>
                          <a:cs typeface="Arial" panose="020B0604020202020204" pitchFamily="34" charset="0"/>
                        </a:rPr>
                        <a:t> method’s time)</a:t>
                      </a:r>
                    </a:p>
                    <a:p>
                      <a:pPr marL="171450" indent="-171450">
                        <a:buClr>
                          <a:srgbClr val="00B050"/>
                        </a:buClr>
                        <a:buFont typeface="Arial" panose="020B0604020202020204" pitchFamily="34" charset="0"/>
                        <a:buChar char="•"/>
                      </a:pPr>
                      <a:r>
                        <a:rPr lang="en-US" sz="1300" baseline="0" dirty="0" smtClean="0">
                          <a:latin typeface="Arial" panose="020B0604020202020204" pitchFamily="34" charset="0"/>
                          <a:cs typeface="Arial" panose="020B0604020202020204" pitchFamily="34" charset="0"/>
                        </a:rPr>
                        <a:t>The interviewee can’t remain anonymous with this method. </a:t>
                      </a:r>
                      <a:endParaRPr lang="en-GB" sz="1300" dirty="0">
                        <a:latin typeface="Arial" panose="020B0604020202020204" pitchFamily="34" charset="0"/>
                        <a:cs typeface="Arial" panose="020B0604020202020204" pitchFamily="34" charset="0"/>
                      </a:endParaRPr>
                    </a:p>
                  </a:txBody>
                  <a:tcPr/>
                </a:tc>
              </a:tr>
              <a:tr h="370840">
                <a:tc>
                  <a:txBody>
                    <a:bodyPr/>
                    <a:lstStyle/>
                    <a:p>
                      <a:r>
                        <a:rPr lang="en-US" sz="1300" b="1" dirty="0" smtClean="0">
                          <a:latin typeface="Arial" panose="020B0604020202020204" pitchFamily="34" charset="0"/>
                          <a:cs typeface="Arial" panose="020B0604020202020204" pitchFamily="34" charset="0"/>
                        </a:rPr>
                        <a:t>Looking at existing</a:t>
                      </a:r>
                      <a:r>
                        <a:rPr lang="en-US" sz="1300" b="1" baseline="0" dirty="0" smtClean="0">
                          <a:latin typeface="Arial" panose="020B0604020202020204" pitchFamily="34" charset="0"/>
                          <a:cs typeface="Arial" panose="020B0604020202020204" pitchFamily="34" charset="0"/>
                        </a:rPr>
                        <a:t> paperwork</a:t>
                      </a:r>
                      <a:endParaRPr lang="en-GB" sz="1300" b="1"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The method allows</a:t>
                      </a:r>
                      <a:r>
                        <a:rPr lang="en-US" sz="1300" baseline="0" dirty="0" smtClean="0">
                          <a:latin typeface="Arial" panose="020B0604020202020204" pitchFamily="34" charset="0"/>
                          <a:cs typeface="Arial" panose="020B0604020202020204" pitchFamily="34" charset="0"/>
                        </a:rPr>
                        <a:t> the analyst to see how the paper files are kept, look at the operating instructions and manuals, check the accounts etc. It allows the analyst to get some idea of the scale of the problem, memory size requirements, type of input/output devices needed etc.</a:t>
                      </a:r>
                      <a:endParaRPr lang="en-GB" sz="13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This</a:t>
                      </a:r>
                      <a:r>
                        <a:rPr lang="en-US" sz="1300" baseline="0" dirty="0" smtClean="0">
                          <a:latin typeface="Arial" panose="020B0604020202020204" pitchFamily="34" charset="0"/>
                          <a:cs typeface="Arial" panose="020B0604020202020204" pitchFamily="34" charset="0"/>
                        </a:rPr>
                        <a:t> method allows information to be obtained which wasn’t possible by any of the other methods.</a:t>
                      </a:r>
                    </a:p>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Analysts</a:t>
                      </a:r>
                      <a:r>
                        <a:rPr lang="en-US" sz="1300" baseline="0" dirty="0" smtClean="0">
                          <a:latin typeface="Arial" panose="020B0604020202020204" pitchFamily="34" charset="0"/>
                          <a:cs typeface="Arial" panose="020B0604020202020204" pitchFamily="34" charset="0"/>
                        </a:rPr>
                        <a:t> can see for themselves how the paper system operates.</a:t>
                      </a:r>
                      <a:endParaRPr lang="en-GB" sz="1300" dirty="0">
                        <a:latin typeface="Arial" panose="020B0604020202020204" pitchFamily="34" charset="0"/>
                        <a:cs typeface="Arial" panose="020B0604020202020204" pitchFamily="34" charset="0"/>
                      </a:endParaRPr>
                    </a:p>
                  </a:txBody>
                  <a:tcPr/>
                </a:tc>
                <a:tc>
                  <a:txBody>
                    <a:bodyPr/>
                    <a:lstStyle/>
                    <a:p>
                      <a:pPr marL="171450" indent="-171450">
                        <a:buClr>
                          <a:srgbClr val="00B050"/>
                        </a:buClr>
                        <a:buFont typeface="Arial" panose="020B0604020202020204" pitchFamily="34" charset="0"/>
                        <a:buChar char="•"/>
                      </a:pPr>
                      <a:r>
                        <a:rPr lang="en-US" sz="1300" dirty="0" smtClean="0">
                          <a:latin typeface="Arial" panose="020B0604020202020204" pitchFamily="34" charset="0"/>
                          <a:cs typeface="Arial" panose="020B0604020202020204" pitchFamily="34" charset="0"/>
                        </a:rPr>
                        <a:t>It can be a very time-consuming</a:t>
                      </a:r>
                      <a:r>
                        <a:rPr lang="en-US" sz="1300" baseline="0" dirty="0" smtClean="0">
                          <a:latin typeface="Arial" panose="020B0604020202020204" pitchFamily="34" charset="0"/>
                          <a:cs typeface="Arial" panose="020B0604020202020204" pitchFamily="34" charset="0"/>
                        </a:rPr>
                        <a:t> exercise</a:t>
                      </a:r>
                    </a:p>
                    <a:p>
                      <a:pPr marL="171450" indent="-171450">
                        <a:buClr>
                          <a:srgbClr val="00B050"/>
                        </a:buClr>
                        <a:buFont typeface="Arial" panose="020B0604020202020204" pitchFamily="34" charset="0"/>
                        <a:buChar char="•"/>
                      </a:pPr>
                      <a:r>
                        <a:rPr lang="en-US" sz="1300" baseline="0" dirty="0" smtClean="0">
                          <a:latin typeface="Arial" panose="020B0604020202020204" pitchFamily="34" charset="0"/>
                          <a:cs typeface="Arial" panose="020B0604020202020204" pitchFamily="34" charset="0"/>
                        </a:rPr>
                        <a:t>Because of the </a:t>
                      </a:r>
                      <a:r>
                        <a:rPr lang="en-US" sz="1300" dirty="0" smtClean="0">
                          <a:latin typeface="Arial" panose="020B0604020202020204" pitchFamily="34" charset="0"/>
                          <a:cs typeface="Arial" panose="020B0604020202020204" pitchFamily="34" charset="0"/>
                        </a:rPr>
                        <a:t>analyst’s time needed, it is a relatively expensive</a:t>
                      </a:r>
                      <a:r>
                        <a:rPr lang="en-US" sz="1300" baseline="0" dirty="0" smtClean="0">
                          <a:latin typeface="Arial" panose="020B0604020202020204" pitchFamily="34" charset="0"/>
                          <a:cs typeface="Arial" panose="020B0604020202020204" pitchFamily="34" charset="0"/>
                        </a:rPr>
                        <a:t> method to use</a:t>
                      </a:r>
                      <a:endParaRPr lang="en-GB" sz="1300" dirty="0">
                        <a:latin typeface="Arial" panose="020B0604020202020204" pitchFamily="34" charset="0"/>
                        <a:cs typeface="Arial" panose="020B0604020202020204" pitchFamily="34" charset="0"/>
                      </a:endParaRPr>
                    </a:p>
                  </a:txBody>
                  <a:tcPr/>
                </a:tc>
              </a:tr>
            </a:tbl>
          </a:graphicData>
        </a:graphic>
      </p:graphicFrame>
      <p:sp>
        <p:nvSpPr>
          <p:cNvPr id="5" name="Round Same Side Corner Rectangle 4">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132</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097828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55000"/>
                <a:satMod val="300000"/>
              </a:schemeClr>
            </a:gs>
            <a:gs pos="66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7.1 - Analysis</a:t>
            </a:r>
            <a:endParaRPr lang="en-GB" sz="4000" b="1" dirty="0" smtClean="0"/>
          </a:p>
        </p:txBody>
      </p:sp>
      <p:sp>
        <p:nvSpPr>
          <p:cNvPr id="8" name="Rectangle 7"/>
          <p:cNvSpPr/>
          <p:nvPr/>
        </p:nvSpPr>
        <p:spPr>
          <a:xfrm>
            <a:off x="323850" y="1124744"/>
            <a:ext cx="8496622" cy="156966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600" dirty="0" smtClean="0">
                <a:latin typeface="Calibri" panose="020F0502020204030204" pitchFamily="34" charset="0"/>
              </a:rPr>
              <a:t>In Figure 7.2, one of the stages mentioned was the production of a </a:t>
            </a:r>
            <a:r>
              <a:rPr lang="en-GB" sz="1600" b="1" dirty="0" smtClean="0">
                <a:latin typeface="Calibri" panose="020F0502020204030204" pitchFamily="34" charset="0"/>
              </a:rPr>
              <a:t>Data Flow Diagram (DFD)</a:t>
            </a:r>
            <a:r>
              <a:rPr lang="en-GB" sz="1600" dirty="0" smtClean="0">
                <a:latin typeface="Calibri" panose="020F0502020204030204" pitchFamily="34" charset="0"/>
              </a:rPr>
              <a:t>. DFD’s help the analyst by showing the data flows, inputs and output requirements, processing and the types of data storage needed.</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Figure 7.4 shows a type of DFD. The example given covers reserving a seat on a flight – it shows how the data flows from stage to stage, the inputs and outputs, any processing done, and storage (booking system – most likely to be a database stored on a hard disk drive).</a:t>
            </a:r>
            <a:endParaRPr lang="en-GB" sz="1600" dirty="0" smtClean="0">
              <a:latin typeface="Calibri" panose="020F0502020204030204" pitchFamily="34" charset="0"/>
            </a:endParaRPr>
          </a:p>
        </p:txBody>
      </p:sp>
      <p:sp>
        <p:nvSpPr>
          <p:cNvPr id="28" name="TextBox 27"/>
          <p:cNvSpPr txBox="1"/>
          <p:nvPr/>
        </p:nvSpPr>
        <p:spPr>
          <a:xfrm>
            <a:off x="467545" y="2795143"/>
            <a:ext cx="1656183" cy="523220"/>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400" b="1" dirty="0" smtClean="0"/>
              <a:t>Flight schedule checked</a:t>
            </a:r>
            <a:endParaRPr lang="en-GB" sz="1400" dirty="0"/>
          </a:p>
        </p:txBody>
      </p:sp>
      <p:sp>
        <p:nvSpPr>
          <p:cNvPr id="29" name="TextBox 28"/>
          <p:cNvSpPr txBox="1"/>
          <p:nvPr/>
        </p:nvSpPr>
        <p:spPr>
          <a:xfrm>
            <a:off x="6228184" y="2783596"/>
            <a:ext cx="2088232" cy="523220"/>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400" b="1" dirty="0" smtClean="0"/>
              <a:t>Flight details are input by the customer</a:t>
            </a:r>
            <a:endParaRPr lang="en-GB" sz="1600" b="1" dirty="0"/>
          </a:p>
        </p:txBody>
      </p:sp>
      <p:sp>
        <p:nvSpPr>
          <p:cNvPr id="5" name="TextBox 4"/>
          <p:cNvSpPr txBox="1"/>
          <p:nvPr/>
        </p:nvSpPr>
        <p:spPr>
          <a:xfrm>
            <a:off x="361420" y="5094767"/>
            <a:ext cx="4858653" cy="338554"/>
          </a:xfrm>
          <a:prstGeom prst="rect">
            <a:avLst/>
          </a:prstGeom>
          <a:noFill/>
        </p:spPr>
        <p:txBody>
          <a:bodyPr wrap="square" rtlCol="0">
            <a:spAutoFit/>
          </a:bodyPr>
          <a:lstStyle/>
          <a:p>
            <a:r>
              <a:rPr lang="en-US" sz="1600" b="1" dirty="0" smtClean="0"/>
              <a:t>Figure 7.4 – </a:t>
            </a:r>
            <a:r>
              <a:rPr lang="en-US" sz="1600" dirty="0" smtClean="0"/>
              <a:t>Data Flow Diagram (Booking a Flight)</a:t>
            </a:r>
            <a:endParaRPr lang="en-GB" sz="1600" b="1" dirty="0"/>
          </a:p>
        </p:txBody>
      </p:sp>
      <p:cxnSp>
        <p:nvCxnSpPr>
          <p:cNvPr id="44" name="Straight Arrow Connector 43"/>
          <p:cNvCxnSpPr>
            <a:stCxn id="28" idx="3"/>
            <a:endCxn id="12" idx="1"/>
          </p:cNvCxnSpPr>
          <p:nvPr/>
        </p:nvCxnSpPr>
        <p:spPr>
          <a:xfrm>
            <a:off x="2123728" y="3056753"/>
            <a:ext cx="1238442" cy="56489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62170" y="3360039"/>
            <a:ext cx="1878350" cy="523220"/>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US" sz="1400" b="1" dirty="0" smtClean="0"/>
              <a:t>Customer makes a flight enquiry</a:t>
            </a:r>
            <a:endParaRPr lang="en-GB" sz="1400" dirty="0"/>
          </a:p>
        </p:txBody>
      </p:sp>
      <p:sp>
        <p:nvSpPr>
          <p:cNvPr id="107" name="TextBox 106"/>
          <p:cNvSpPr txBox="1"/>
          <p:nvPr/>
        </p:nvSpPr>
        <p:spPr>
          <a:xfrm>
            <a:off x="361420" y="5485845"/>
            <a:ext cx="8476753" cy="1077218"/>
          </a:xfrm>
          <a:prstGeom prst="rect">
            <a:avLst/>
          </a:prstGeom>
          <a:noFill/>
        </p:spPr>
        <p:txBody>
          <a:bodyPr wrap="square" rtlCol="0">
            <a:spAutoFit/>
          </a:bodyPr>
          <a:lstStyle/>
          <a:p>
            <a:pPr>
              <a:buClr>
                <a:srgbClr val="00B050"/>
              </a:buClr>
            </a:pPr>
            <a:r>
              <a:rPr lang="en-US" sz="1600" b="1" dirty="0">
                <a:solidFill>
                  <a:srgbClr val="FF0000"/>
                </a:solidFill>
              </a:rPr>
              <a:t>Exercise 7a</a:t>
            </a:r>
          </a:p>
          <a:p>
            <a:pPr marL="285750" indent="-285750">
              <a:buClr>
                <a:srgbClr val="00B050"/>
              </a:buClr>
              <a:buFont typeface="Wingdings 3" panose="05040102010807070707" pitchFamily="18" charset="2"/>
              <a:buChar char=""/>
            </a:pPr>
            <a:r>
              <a:rPr lang="en-US" sz="1600" dirty="0" smtClean="0">
                <a:solidFill>
                  <a:srgbClr val="FF0000"/>
                </a:solidFill>
              </a:rPr>
              <a:t>The Data Flow Diagram shown in Figure 7.4 is one example of the symbols that can be used. Research alternative methods of showing DFD’s, and then redo exercise 6L (page 110) on booking a flight using the alternative DFD symbols you have found.</a:t>
            </a:r>
            <a:endParaRPr lang="en-GB" sz="1600" dirty="0">
              <a:solidFill>
                <a:srgbClr val="FF0000"/>
              </a:solidFill>
            </a:endParaRPr>
          </a:p>
        </p:txBody>
      </p:sp>
      <p:sp>
        <p:nvSpPr>
          <p:cNvPr id="109" name="Round Same Side Corner Rectangle 108">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133</a:t>
            </a:r>
            <a:endParaRPr lang="en-GB" sz="1400" b="1" dirty="0">
              <a:latin typeface="Arial" panose="020B0604020202020204" pitchFamily="34" charset="0"/>
              <a:cs typeface="Arial" panose="020B0604020202020204" pitchFamily="34" charset="0"/>
            </a:endParaRPr>
          </a:p>
        </p:txBody>
      </p:sp>
      <p:sp>
        <p:nvSpPr>
          <p:cNvPr id="43" name="TextBox 42"/>
          <p:cNvSpPr txBox="1"/>
          <p:nvPr/>
        </p:nvSpPr>
        <p:spPr>
          <a:xfrm>
            <a:off x="6140620" y="3639480"/>
            <a:ext cx="1800200" cy="523220"/>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400" b="1" dirty="0" smtClean="0"/>
              <a:t>Booking system (Database on HD)</a:t>
            </a:r>
            <a:endParaRPr lang="en-GB" sz="1600" b="1" dirty="0"/>
          </a:p>
        </p:txBody>
      </p:sp>
      <p:sp>
        <p:nvSpPr>
          <p:cNvPr id="45" name="TextBox 44"/>
          <p:cNvSpPr txBox="1"/>
          <p:nvPr/>
        </p:nvSpPr>
        <p:spPr>
          <a:xfrm>
            <a:off x="467545" y="3566693"/>
            <a:ext cx="1656184" cy="523220"/>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400" b="1" dirty="0" smtClean="0"/>
              <a:t>E-ticket is issued to customer</a:t>
            </a:r>
            <a:endParaRPr lang="en-GB" sz="1400" dirty="0"/>
          </a:p>
        </p:txBody>
      </p:sp>
      <p:sp>
        <p:nvSpPr>
          <p:cNvPr id="48" name="TextBox 47"/>
          <p:cNvSpPr txBox="1"/>
          <p:nvPr/>
        </p:nvSpPr>
        <p:spPr>
          <a:xfrm>
            <a:off x="467545" y="4437112"/>
            <a:ext cx="1656183" cy="523220"/>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400" b="1" dirty="0" smtClean="0"/>
              <a:t>Flight booking is confirmed</a:t>
            </a:r>
            <a:endParaRPr lang="en-GB" sz="1400" dirty="0"/>
          </a:p>
        </p:txBody>
      </p:sp>
      <p:sp>
        <p:nvSpPr>
          <p:cNvPr id="49" name="TextBox 48"/>
          <p:cNvSpPr txBox="1"/>
          <p:nvPr/>
        </p:nvSpPr>
        <p:spPr>
          <a:xfrm>
            <a:off x="3397740" y="4326221"/>
            <a:ext cx="1800200" cy="73866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400" b="1" dirty="0" smtClean="0"/>
              <a:t>Flight data is collected are confirmation made</a:t>
            </a:r>
            <a:endParaRPr lang="en-GB" sz="1400" dirty="0"/>
          </a:p>
        </p:txBody>
      </p:sp>
      <p:sp>
        <p:nvSpPr>
          <p:cNvPr id="2" name="TextBox 1"/>
          <p:cNvSpPr txBox="1"/>
          <p:nvPr/>
        </p:nvSpPr>
        <p:spPr>
          <a:xfrm>
            <a:off x="2506544" y="2878918"/>
            <a:ext cx="1656184" cy="338554"/>
          </a:xfrm>
          <a:prstGeom prst="rect">
            <a:avLst/>
          </a:prstGeom>
          <a:noFill/>
        </p:spPr>
        <p:txBody>
          <a:bodyPr wrap="square" rtlCol="0">
            <a:spAutoFit/>
          </a:bodyPr>
          <a:lstStyle/>
          <a:p>
            <a:r>
              <a:rPr lang="en-US" sz="1600" dirty="0" smtClean="0"/>
              <a:t>Available flights</a:t>
            </a:r>
            <a:endParaRPr lang="en-GB" sz="1600" dirty="0"/>
          </a:p>
        </p:txBody>
      </p:sp>
      <p:cxnSp>
        <p:nvCxnSpPr>
          <p:cNvPr id="50" name="Straight Arrow Connector 49"/>
          <p:cNvCxnSpPr>
            <a:endCxn id="48" idx="3"/>
          </p:cNvCxnSpPr>
          <p:nvPr/>
        </p:nvCxnSpPr>
        <p:spPr>
          <a:xfrm flipH="1">
            <a:off x="2123728" y="3882950"/>
            <a:ext cx="1210909" cy="81577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48" idx="0"/>
            <a:endCxn id="45" idx="2"/>
          </p:cNvCxnSpPr>
          <p:nvPr/>
        </p:nvCxnSpPr>
        <p:spPr>
          <a:xfrm flipV="1">
            <a:off x="1295637" y="4089913"/>
            <a:ext cx="0" cy="34719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2" idx="2"/>
            <a:endCxn id="49" idx="0"/>
          </p:cNvCxnSpPr>
          <p:nvPr/>
        </p:nvCxnSpPr>
        <p:spPr>
          <a:xfrm flipH="1">
            <a:off x="4297840" y="3883259"/>
            <a:ext cx="3505" cy="44296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43" idx="2"/>
            <a:endCxn id="49" idx="3"/>
          </p:cNvCxnSpPr>
          <p:nvPr/>
        </p:nvCxnSpPr>
        <p:spPr>
          <a:xfrm flipH="1">
            <a:off x="5197940" y="4162700"/>
            <a:ext cx="1842780" cy="53285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12" idx="3"/>
            <a:endCxn id="43" idx="1"/>
          </p:cNvCxnSpPr>
          <p:nvPr/>
        </p:nvCxnSpPr>
        <p:spPr>
          <a:xfrm>
            <a:off x="5240520" y="3621649"/>
            <a:ext cx="900100" cy="27944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29" idx="1"/>
          </p:cNvCxnSpPr>
          <p:nvPr/>
        </p:nvCxnSpPr>
        <p:spPr>
          <a:xfrm flipH="1">
            <a:off x="5220073" y="3045206"/>
            <a:ext cx="1008111" cy="31483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936523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7.1 - Analysis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651195428"/>
              </p:ext>
            </p:extLst>
          </p:nvPr>
        </p:nvGraphicFramePr>
        <p:xfrm>
          <a:off x="6858996" y="1124744"/>
          <a:ext cx="1925161" cy="5312456"/>
        </p:xfrm>
        <a:graphic>
          <a:graphicData uri="http://schemas.openxmlformats.org/drawingml/2006/table">
            <a:tbl>
              <a:tblPr firstRow="1" firstCol="1" lastRow="1" lastCol="1" bandRow="1" bandCol="1">
                <a:tableStyleId>{2D5ABB26-0587-4C30-8999-92F81FD0307C}</a:tableStyleId>
              </a:tblPr>
              <a:tblGrid>
                <a:gridCol w="1925161"/>
              </a:tblGrid>
              <a:tr h="43204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8040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Kaizen System of continuous improvement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Why there is always change when things are fine as they are.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Built in obsolescence.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changes you have seen in operating systems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new technologies are on your phone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large a computer manual is for every software package.</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728192" cy="30703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24744"/>
            <a:ext cx="6427445" cy="569386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800" dirty="0" smtClean="0">
                <a:latin typeface="Calibri" panose="020F0502020204030204" pitchFamily="34" charset="0"/>
              </a:rPr>
              <a:t>DFD’s in general are used to describe:</a:t>
            </a:r>
          </a:p>
          <a:p>
            <a:pPr marL="568325" indent="-222250">
              <a:buClr>
                <a:srgbClr val="00B050"/>
              </a:buClr>
              <a:buFont typeface="Arial" panose="020B0604020202020204" pitchFamily="34" charset="0"/>
              <a:buChar char="•"/>
            </a:pPr>
            <a:r>
              <a:rPr lang="en-US" sz="2800" dirty="0" smtClean="0">
                <a:latin typeface="Calibri" panose="020F0502020204030204" pitchFamily="34" charset="0"/>
              </a:rPr>
              <a:t>The need to identify inputs, outputs and processing of the current system</a:t>
            </a:r>
          </a:p>
          <a:p>
            <a:pPr marL="568325" indent="-222250">
              <a:buClr>
                <a:srgbClr val="00B050"/>
              </a:buClr>
              <a:buFont typeface="Arial" panose="020B0604020202020204" pitchFamily="34" charset="0"/>
              <a:buChar char="•"/>
            </a:pPr>
            <a:r>
              <a:rPr lang="en-US" sz="2800" dirty="0">
                <a:latin typeface="Calibri" panose="020F0502020204030204" pitchFamily="34" charset="0"/>
              </a:rPr>
              <a:t>The need to </a:t>
            </a:r>
            <a:r>
              <a:rPr lang="en-US" sz="2800" dirty="0" smtClean="0">
                <a:latin typeface="Calibri" panose="020F0502020204030204" pitchFamily="34" charset="0"/>
              </a:rPr>
              <a:t>identify problems with the current system</a:t>
            </a:r>
          </a:p>
          <a:p>
            <a:pPr marL="568325" indent="-222250">
              <a:buClr>
                <a:srgbClr val="00B050"/>
              </a:buClr>
              <a:buFont typeface="Arial" panose="020B0604020202020204" pitchFamily="34" charset="0"/>
              <a:buChar char="•"/>
            </a:pPr>
            <a:r>
              <a:rPr lang="en-US" sz="2800" dirty="0">
                <a:latin typeface="Calibri" panose="020F0502020204030204" pitchFamily="34" charset="0"/>
              </a:rPr>
              <a:t>The need to </a:t>
            </a:r>
            <a:r>
              <a:rPr lang="en-US" sz="2800" dirty="0" smtClean="0">
                <a:latin typeface="Calibri" panose="020F0502020204030204" pitchFamily="34" charset="0"/>
              </a:rPr>
              <a:t>identify the user and information requirements for the new system</a:t>
            </a:r>
          </a:p>
          <a:p>
            <a:pPr marL="342900" indent="-342900">
              <a:buClr>
                <a:srgbClr val="00B050"/>
              </a:buClr>
              <a:buFont typeface="Wingdings 3" panose="05040102010807070707" pitchFamily="18" charset="2"/>
              <a:buChar char=""/>
            </a:pPr>
            <a:r>
              <a:rPr lang="en-US" sz="2800" dirty="0" smtClean="0">
                <a:latin typeface="Calibri" panose="020F0502020204030204" pitchFamily="34" charset="0"/>
              </a:rPr>
              <a:t>System specification</a:t>
            </a:r>
          </a:p>
          <a:p>
            <a:pPr marL="568325" indent="-222250">
              <a:buClr>
                <a:srgbClr val="00B050"/>
              </a:buClr>
              <a:buFont typeface="Arial" panose="020B0604020202020204" pitchFamily="34" charset="0"/>
              <a:buChar char="•"/>
            </a:pPr>
            <a:r>
              <a:rPr lang="en-US" sz="2800" dirty="0" smtClean="0">
                <a:latin typeface="Calibri" panose="020F0502020204030204" pitchFamily="34" charset="0"/>
              </a:rPr>
              <a:t>Identify and justify suitable hardware for the new system</a:t>
            </a:r>
          </a:p>
          <a:p>
            <a:pPr marL="568325" indent="-222250">
              <a:buClr>
                <a:srgbClr val="00B050"/>
              </a:buClr>
              <a:buFont typeface="Arial" panose="020B0604020202020204" pitchFamily="34" charset="0"/>
              <a:buChar char="•"/>
            </a:pPr>
            <a:r>
              <a:rPr lang="en-US" sz="2800" dirty="0" smtClean="0">
                <a:latin typeface="Calibri" panose="020F0502020204030204" pitchFamily="34" charset="0"/>
              </a:rPr>
              <a:t>Identify and justify new software for the system</a:t>
            </a:r>
          </a:p>
        </p:txBody>
      </p:sp>
      <p:sp>
        <p:nvSpPr>
          <p:cNvPr id="23" name="Round Same Side Corner Rectangle 22">
            <a:hlinkClick r:id="" action="ppaction://noaction"/>
          </p:cNvPr>
          <p:cNvSpPr/>
          <p:nvPr/>
        </p:nvSpPr>
        <p:spPr>
          <a:xfrm>
            <a:off x="7020271" y="692696"/>
            <a:ext cx="703885"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133</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802115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35194</TotalTime>
  <Words>6017</Words>
  <Application>Microsoft Office PowerPoint</Application>
  <PresentationFormat>On-screen Show (4:3)</PresentationFormat>
  <Paragraphs>732</Paragraphs>
  <Slides>45</Slides>
  <Notes>45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Lucida Sans Unicode</vt:lpstr>
      <vt:lpstr>Times New Roman</vt:lpstr>
      <vt:lpstr>Verdana</vt:lpstr>
      <vt:lpstr>Wingdings 2</vt:lpstr>
      <vt:lpstr>Wingdings 3</vt:lpstr>
      <vt:lpstr>Enderoth</vt:lpstr>
      <vt:lpstr>PowerPoint Presentation</vt:lpstr>
      <vt:lpstr>Assignment Scenario</vt:lpstr>
      <vt:lpstr>7.1 - Analysis</vt:lpstr>
      <vt:lpstr>7.1 - Analysis</vt:lpstr>
      <vt:lpstr>7.1 - Analysis</vt:lpstr>
      <vt:lpstr>7.1 - Analysis</vt:lpstr>
      <vt:lpstr>7.1 - Analysis</vt:lpstr>
      <vt:lpstr>7.1 - Analysis</vt:lpstr>
      <vt:lpstr>7.1 - Analysis</vt:lpstr>
      <vt:lpstr>7.2 - Design</vt:lpstr>
      <vt:lpstr>7.2.1 – Data Capture Forms</vt:lpstr>
      <vt:lpstr>7.2.1 – Data Capture Forms</vt:lpstr>
      <vt:lpstr>7.2.2 – Screen Display and Printed Reports</vt:lpstr>
      <vt:lpstr>7.2.2 – Screen Display and Printed Reports</vt:lpstr>
      <vt:lpstr>7.2.3 – System Flowcharts</vt:lpstr>
      <vt:lpstr>7.2.4 – Verification</vt:lpstr>
      <vt:lpstr>7.2.5 – Validation</vt:lpstr>
      <vt:lpstr>7.2.5 – Validation</vt:lpstr>
      <vt:lpstr>7.2.6 – File Structures</vt:lpstr>
      <vt:lpstr>7.2.7 – Design and Testing Strategy Plan</vt:lpstr>
      <vt:lpstr>7.3.1 – Development and Testing - Development</vt:lpstr>
      <vt:lpstr>7.3.1 – Development and Testing - Development</vt:lpstr>
      <vt:lpstr>7.3.2 – Testing Strategies</vt:lpstr>
      <vt:lpstr>7.3.2 – Testing Strategies</vt:lpstr>
      <vt:lpstr>7.3.2 – Testing Strategies</vt:lpstr>
      <vt:lpstr>7.3.2 – Testing Strategies – Exercise 7C</vt:lpstr>
      <vt:lpstr>7.4.1 – Implementation</vt:lpstr>
      <vt:lpstr>7.4.1 – Implementation - Changeover</vt:lpstr>
      <vt:lpstr>7.4.1 – Implementation - Changeover</vt:lpstr>
      <vt:lpstr>7.4.1 – Implementation - Changeover</vt:lpstr>
      <vt:lpstr>7.5 - Documentation</vt:lpstr>
      <vt:lpstr>7.5.1 – User Documentation</vt:lpstr>
      <vt:lpstr>7.5.1 – Technical Documentation</vt:lpstr>
      <vt:lpstr>7.6 - Evaluation</vt:lpstr>
      <vt:lpstr>7.6 - Evaluation</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lpstr>Unit 07 – Systems Life Cycle - Exam Questions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1331</cp:revision>
  <cp:lastPrinted>2014-01-22T18:25:48Z</cp:lastPrinted>
  <dcterms:created xsi:type="dcterms:W3CDTF">2008-03-12T11:01:44Z</dcterms:created>
  <dcterms:modified xsi:type="dcterms:W3CDTF">2018-01-14T16:14:20Z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